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xml" ContentType="application/inkml+xml"/>
  <Override PartName="/ppt/ink/ink2.xml" ContentType="application/inkml+xml"/>
  <Override PartName="/ppt/notesSlides/notesSlide11.xml" ContentType="application/vnd.openxmlformats-officedocument.presentationml.notesSlide+xml"/>
  <Override PartName="/ppt/ink/ink3.xml" ContentType="application/inkml+xml"/>
  <Override PartName="/ppt/ink/ink4.xml" ContentType="application/inkml+xml"/>
  <Override PartName="/ppt/notesSlides/notesSlide12.xml" ContentType="application/vnd.openxmlformats-officedocument.presentationml.notesSlide+xml"/>
  <Override PartName="/ppt/ink/ink5.xml" ContentType="application/inkml+xml"/>
  <Override PartName="/ppt/ink/ink6.xml" ContentType="application/inkml+xml"/>
  <Override PartName="/ppt/notesSlides/notesSlide13.xml" ContentType="application/vnd.openxmlformats-officedocument.presentationml.notesSlide+xml"/>
  <Override PartName="/ppt/ink/ink7.xml" ContentType="application/inkml+xml"/>
  <Override PartName="/ppt/ink/ink8.xml" ContentType="application/inkml+xml"/>
  <Override PartName="/ppt/notesSlides/notesSlide14.xml" ContentType="application/vnd.openxmlformats-officedocument.presentationml.notesSlide+xml"/>
  <Override PartName="/ppt/ink/ink9.xml" ContentType="application/inkml+xml"/>
  <Override PartName="/ppt/ink/ink10.xml" ContentType="application/inkml+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88" r:id="rId3"/>
    <p:sldId id="286" r:id="rId4"/>
    <p:sldId id="284" r:id="rId5"/>
    <p:sldId id="290" r:id="rId6"/>
    <p:sldId id="301" r:id="rId7"/>
    <p:sldId id="302" r:id="rId8"/>
    <p:sldId id="303" r:id="rId9"/>
    <p:sldId id="304" r:id="rId10"/>
    <p:sldId id="296" r:id="rId11"/>
    <p:sldId id="298" r:id="rId12"/>
    <p:sldId id="305" r:id="rId13"/>
    <p:sldId id="278" r:id="rId14"/>
    <p:sldId id="274" r:id="rId15"/>
    <p:sldId id="275" r:id="rId16"/>
    <p:sldId id="273" r:id="rId17"/>
    <p:sldId id="276" r:id="rId18"/>
    <p:sldId id="260" r:id="rId19"/>
    <p:sldId id="262" r:id="rId20"/>
    <p:sldId id="279" r:id="rId21"/>
    <p:sldId id="263" r:id="rId22"/>
    <p:sldId id="26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66"/>
    <a:srgbClr val="77D9E9"/>
    <a:srgbClr val="A888D8"/>
    <a:srgbClr val="F5EF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2115" autoAdjust="0"/>
  </p:normalViewPr>
  <p:slideViewPr>
    <p:cSldViewPr snapToGrid="0">
      <p:cViewPr varScale="1">
        <p:scale>
          <a:sx n="77" d="100"/>
          <a:sy n="77" d="100"/>
        </p:scale>
        <p:origin x="854" y="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5.181"/>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09T07:07:54.715"/>
    </inkml:context>
    <inkml:brush xml:id="br0">
      <inkml:brushProperty name="width" value="0.1" units="cm"/>
      <inkml:brushProperty name="height" value="0.1" units="cm"/>
      <inkml:brushProperty name="color" value="#FFC114"/>
      <inkml:brushProperty name="ignorePressure" value="1"/>
    </inkml:brush>
  </inkml:definitions>
  <inkml:trace contextRef="#ctx0" brushRef="#br0">1 0</inkml:trace>
</inkml:ink>
</file>

<file path=ppt/media/image1.pn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5C1479-C887-4239-933A-1D11FD948393}" type="datetimeFigureOut">
              <a:rPr lang="en-US" smtClean="0"/>
              <a:t>6/28/2021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F1FB3-F1DA-44AC-8A85-9CF7C2E79DD6}" type="slidenum">
              <a:rPr lang="en-US" smtClean="0"/>
              <a:t>‹#›</a:t>
            </a:fld>
            <a:endParaRPr lang="en-US"/>
          </a:p>
        </p:txBody>
      </p:sp>
    </p:spTree>
    <p:extLst>
      <p:ext uri="{BB962C8B-B14F-4D97-AF65-F5344CB8AC3E}">
        <p14:creationId xmlns:p14="http://schemas.microsoft.com/office/powerpoint/2010/main" val="3301040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1</a:t>
            </a:fld>
            <a:endParaRPr lang="en-US"/>
          </a:p>
        </p:txBody>
      </p:sp>
    </p:spTree>
    <p:extLst>
      <p:ext uri="{BB962C8B-B14F-4D97-AF65-F5344CB8AC3E}">
        <p14:creationId xmlns:p14="http://schemas.microsoft.com/office/powerpoint/2010/main" val="1378180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Read Date: </a:t>
            </a:r>
            <a:r>
              <a:rPr lang="en-US" sz="1200" b="1" dirty="0">
                <a:solidFill>
                  <a:schemeClr val="tx1"/>
                </a:solidFill>
              </a:rPr>
              <a:t>Date that water meter was read to record water used since 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Read Days: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Number of days that have elapsed between the associated read date and the 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Calculated from subtracting Read Days from Read Date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Water Usage: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How much water use was recorded since the last meter read (in </a:t>
            </a:r>
            <a:r>
              <a:rPr lang="en-US" sz="1200" b="1" kern="1200" dirty="0" err="1">
                <a:solidFill>
                  <a:schemeClr val="tx1"/>
                </a:solidFill>
                <a:latin typeface="+mn-lt"/>
                <a:ea typeface="+mn-ea"/>
                <a:cs typeface="+mn-cs"/>
              </a:rPr>
              <a:t>hcf</a:t>
            </a:r>
            <a:r>
              <a:rPr lang="en-US" sz="1200" b="1" kern="1200" dirty="0">
                <a:solidFill>
                  <a:schemeClr val="tx1"/>
                </a:solidFill>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13</a:t>
            </a:fld>
            <a:endParaRPr lang="en-US"/>
          </a:p>
        </p:txBody>
      </p:sp>
    </p:spTree>
    <p:extLst>
      <p:ext uri="{BB962C8B-B14F-4D97-AF65-F5344CB8AC3E}">
        <p14:creationId xmlns:p14="http://schemas.microsoft.com/office/powerpoint/2010/main" val="366096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Read date: </a:t>
            </a:r>
            <a:r>
              <a:rPr lang="en-US" sz="1200" b="1" dirty="0">
                <a:solidFill>
                  <a:schemeClr val="tx1"/>
                </a:solidFill>
              </a:rPr>
              <a:t>Date that water meter was read to record water used since previous read date</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14</a:t>
            </a:fld>
            <a:endParaRPr lang="en-US"/>
          </a:p>
        </p:txBody>
      </p:sp>
    </p:spTree>
    <p:extLst>
      <p:ext uri="{BB962C8B-B14F-4D97-AF65-F5344CB8AC3E}">
        <p14:creationId xmlns:p14="http://schemas.microsoft.com/office/powerpoint/2010/main" val="25169726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15</a:t>
            </a:fld>
            <a:endParaRPr lang="en-US"/>
          </a:p>
        </p:txBody>
      </p:sp>
    </p:spTree>
    <p:extLst>
      <p:ext uri="{BB962C8B-B14F-4D97-AF65-F5344CB8AC3E}">
        <p14:creationId xmlns:p14="http://schemas.microsoft.com/office/powerpoint/2010/main" val="160619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Read date: </a:t>
            </a:r>
            <a:r>
              <a:rPr lang="en-US" sz="1200" b="1" dirty="0">
                <a:solidFill>
                  <a:schemeClr val="tx1"/>
                </a:solidFill>
              </a:rPr>
              <a:t>Date that water meter was read to record water used since previous read date</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16</a:t>
            </a:fld>
            <a:endParaRPr lang="en-US"/>
          </a:p>
        </p:txBody>
      </p:sp>
    </p:spTree>
    <p:extLst>
      <p:ext uri="{BB962C8B-B14F-4D97-AF65-F5344CB8AC3E}">
        <p14:creationId xmlns:p14="http://schemas.microsoft.com/office/powerpoint/2010/main" val="3140434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400" b="1" kern="1200" dirty="0">
                <a:solidFill>
                  <a:srgbClr val="FFFF00"/>
                </a:solidFill>
                <a:latin typeface="+mn-lt"/>
                <a:ea typeface="+mn-ea"/>
                <a:cs typeface="+mn-cs"/>
              </a:rPr>
              <a:t>Usage to count in March: </a:t>
            </a:r>
            <a:r>
              <a:rPr lang="en-US" sz="1400" b="1" kern="1200" dirty="0">
                <a:solidFill>
                  <a:schemeClr val="tx1"/>
                </a:solidFill>
                <a:latin typeface="+mn-lt"/>
                <a:ea typeface="+mn-ea"/>
                <a:cs typeface="+mn-cs"/>
              </a:rPr>
              <a:t>(26/55)*16= </a:t>
            </a:r>
            <a:r>
              <a:rPr lang="en-US" sz="1400" b="1" kern="1200" dirty="0">
                <a:solidFill>
                  <a:srgbClr val="FF0000"/>
                </a:solidFill>
                <a:latin typeface="+mn-lt"/>
                <a:ea typeface="+mn-ea"/>
                <a:cs typeface="+mn-cs"/>
              </a:rPr>
              <a:t>7.56</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17</a:t>
            </a:fld>
            <a:endParaRPr lang="en-US"/>
          </a:p>
        </p:txBody>
      </p:sp>
    </p:spTree>
    <p:extLst>
      <p:ext uri="{BB962C8B-B14F-4D97-AF65-F5344CB8AC3E}">
        <p14:creationId xmlns:p14="http://schemas.microsoft.com/office/powerpoint/2010/main" val="396828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21</a:t>
            </a:fld>
            <a:endParaRPr lang="en-US"/>
          </a:p>
        </p:txBody>
      </p:sp>
    </p:spTree>
    <p:extLst>
      <p:ext uri="{BB962C8B-B14F-4D97-AF65-F5344CB8AC3E}">
        <p14:creationId xmlns:p14="http://schemas.microsoft.com/office/powerpoint/2010/main" val="938066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Observing and predicting water usage, help water department find effective ways to provide reliable water supply</a:t>
            </a:r>
          </a:p>
          <a:p>
            <a:r>
              <a:rPr lang="en-US" dirty="0"/>
              <a:t>Informing customers from the average usage of their group help them to manage their usage </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2</a:t>
            </a:fld>
            <a:endParaRPr lang="en-US"/>
          </a:p>
        </p:txBody>
      </p:sp>
    </p:spTree>
    <p:extLst>
      <p:ext uri="{BB962C8B-B14F-4D97-AF65-F5344CB8AC3E}">
        <p14:creationId xmlns:p14="http://schemas.microsoft.com/office/powerpoint/2010/main" val="3587789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Normalize usage for each customer group :</a:t>
            </a:r>
          </a:p>
          <a:p>
            <a:pPr marL="0" indent="0">
              <a:buNone/>
            </a:pPr>
            <a:r>
              <a:rPr lang="en-US" dirty="0"/>
              <a:t>Divide monthly usage by number of days in the month, then divide by number of dwellings in that month</a:t>
            </a:r>
          </a:p>
          <a:p>
            <a:endParaRPr lang="en-US" sz="1200" b="1"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Average daily usage in Feb 2018,2019 and 2020 were the minimum. The reason might be related to number of days in Feb (Feb 2017,2018,2019 had 28 days and Feb2020 had 29 days).</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June and July demonstrate the relatively high usage in years of 2017,2018 and 2019, the increase in water consumption is due to summer season. Also, Nov, Dec and Feb show decrease in </a:t>
            </a:r>
            <a:r>
              <a:rPr lang="en-US" sz="1200" b="1" i="0" kern="1200" dirty="0" err="1">
                <a:solidFill>
                  <a:schemeClr val="tx1"/>
                </a:solidFill>
                <a:effectLst/>
                <a:latin typeface="+mn-lt"/>
                <a:ea typeface="+mn-ea"/>
                <a:cs typeface="+mn-cs"/>
              </a:rPr>
              <a:t>usage,so</a:t>
            </a:r>
            <a:r>
              <a:rPr lang="en-US" sz="1200" b="1" i="0" kern="1200" dirty="0">
                <a:solidFill>
                  <a:schemeClr val="tx1"/>
                </a:solidFill>
                <a:effectLst/>
                <a:latin typeface="+mn-lt"/>
                <a:ea typeface="+mn-ea"/>
                <a:cs typeface="+mn-cs"/>
              </a:rPr>
              <a:t> there is a seasonality.</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In 2020, water usage decreased from March 2020 and continue until June compared with similar months in previous years.</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Besides seasonality, there is a trend that seems it is not kept in 2020.</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3</a:t>
            </a:fld>
            <a:endParaRPr lang="en-US"/>
          </a:p>
        </p:txBody>
      </p:sp>
    </p:spTree>
    <p:extLst>
      <p:ext uri="{BB962C8B-B14F-4D97-AF65-F5344CB8AC3E}">
        <p14:creationId xmlns:p14="http://schemas.microsoft.com/office/powerpoint/2010/main" val="3506339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4</a:t>
            </a:fld>
            <a:endParaRPr lang="en-US"/>
          </a:p>
        </p:txBody>
      </p:sp>
    </p:spTree>
    <p:extLst>
      <p:ext uri="{BB962C8B-B14F-4D97-AF65-F5344CB8AC3E}">
        <p14:creationId xmlns:p14="http://schemas.microsoft.com/office/powerpoint/2010/main" val="619917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olidFill>
                  <a:srgbClr val="7030A0"/>
                </a:solidFill>
              </a:rPr>
              <a:t>No Significant Decrease in Residential Usage in 2020</a:t>
            </a:r>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5</a:t>
            </a:fld>
            <a:endParaRPr lang="en-US"/>
          </a:p>
        </p:txBody>
      </p:sp>
    </p:spTree>
    <p:extLst>
      <p:ext uri="{BB962C8B-B14F-4D97-AF65-F5344CB8AC3E}">
        <p14:creationId xmlns:p14="http://schemas.microsoft.com/office/powerpoint/2010/main" val="32339234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000000"/>
                </a:solidFill>
                <a:latin typeface="Helvetica Neue"/>
              </a:rPr>
              <a:t>Check trend</a:t>
            </a:r>
          </a:p>
          <a:p>
            <a:r>
              <a:rPr lang="en-US" b="1" i="0" dirty="0">
                <a:solidFill>
                  <a:srgbClr val="000000"/>
                </a:solidFill>
                <a:effectLst/>
                <a:latin typeface="Helvetica Neue"/>
              </a:rPr>
              <a:t>Usage trend in commercial, industrial and irrigation groups are slightly different. But all have almost a trend with a negative slope</a:t>
            </a:r>
          </a:p>
          <a:p>
            <a:endParaRPr lang="en-US" dirty="0"/>
          </a:p>
          <a:p>
            <a:r>
              <a:rPr lang="en-US" b="1" dirty="0"/>
              <a:t>Check white noise</a:t>
            </a:r>
          </a:p>
          <a:p>
            <a:r>
              <a:rPr lang="en-US" b="1" dirty="0"/>
              <a:t>All three non-residential time series were not a white noise</a:t>
            </a:r>
          </a:p>
          <a:p>
            <a:endParaRPr lang="en-US" b="0" i="0" dirty="0">
              <a:solidFill>
                <a:srgbClr val="000000"/>
              </a:solidFill>
              <a:effectLst/>
              <a:latin typeface="Helvetica Neue"/>
            </a:endParaRPr>
          </a:p>
          <a:p>
            <a:endParaRPr lang="en-US" b="0" i="0" dirty="0">
              <a:solidFill>
                <a:srgbClr val="000000"/>
              </a:solidFill>
              <a:effectLst/>
              <a:latin typeface="Helvetica Neue"/>
            </a:endParaRPr>
          </a:p>
          <a:p>
            <a:r>
              <a:rPr lang="en-US" b="1" i="0" dirty="0">
                <a:solidFill>
                  <a:srgbClr val="000000"/>
                </a:solidFill>
                <a:effectLst/>
                <a:latin typeface="Helvetica Neue"/>
              </a:rPr>
              <a:t>Check stationary</a:t>
            </a:r>
          </a:p>
          <a:p>
            <a:r>
              <a:rPr lang="en-US" b="0" i="0" dirty="0">
                <a:solidFill>
                  <a:srgbClr val="000000"/>
                </a:solidFill>
                <a:effectLst/>
                <a:latin typeface="Helvetica Neue"/>
              </a:rPr>
              <a:t>Time series dataset is stationary if its statistical features don't change over time (</a:t>
            </a:r>
            <a:r>
              <a:rPr lang="en-US" b="1" i="0" dirty="0">
                <a:solidFill>
                  <a:srgbClr val="000000"/>
                </a:solidFill>
                <a:effectLst/>
                <a:latin typeface="Helvetica Neue"/>
              </a:rPr>
              <a:t>constant mean, variance, and covariance</a:t>
            </a:r>
            <a:r>
              <a:rPr lang="en-US" b="0" i="0" dirty="0">
                <a:solidFill>
                  <a:srgbClr val="000000"/>
                </a:solidFill>
                <a:effectLst/>
                <a:latin typeface="Helvetica Neue"/>
              </a:rPr>
              <a:t>)</a:t>
            </a:r>
            <a:endParaRPr lang="en-US" dirty="0"/>
          </a:p>
          <a:p>
            <a:r>
              <a:rPr lang="en-US" dirty="0"/>
              <a:t>All three non-residential time series were Not stationary based on Dicky-Fuller Test</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6</a:t>
            </a:fld>
            <a:endParaRPr lang="en-US"/>
          </a:p>
        </p:txBody>
      </p:sp>
    </p:spTree>
    <p:extLst>
      <p:ext uri="{BB962C8B-B14F-4D97-AF65-F5344CB8AC3E}">
        <p14:creationId xmlns:p14="http://schemas.microsoft.com/office/powerpoint/2010/main" val="92069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000000"/>
                </a:solidFill>
                <a:effectLst/>
                <a:latin typeface="Helvetica Neue"/>
              </a:rPr>
              <a:t>usage difference of order one became </a:t>
            </a:r>
            <a:r>
              <a:rPr lang="en-US" b="1" i="0" dirty="0" err="1">
                <a:solidFill>
                  <a:srgbClr val="000000"/>
                </a:solidFill>
                <a:effectLst/>
                <a:latin typeface="Helvetica Neue"/>
              </a:rPr>
              <a:t>staionary</a:t>
            </a:r>
            <a:r>
              <a:rPr lang="en-US" b="1" i="0" dirty="0">
                <a:solidFill>
                  <a:srgbClr val="000000"/>
                </a:solidFill>
                <a:effectLst/>
                <a:latin typeface="Helvetica Neue"/>
              </a:rPr>
              <a:t>.</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7</a:t>
            </a:fld>
            <a:endParaRPr lang="en-US"/>
          </a:p>
        </p:txBody>
      </p:sp>
    </p:spTree>
    <p:extLst>
      <p:ext uri="{BB962C8B-B14F-4D97-AF65-F5344CB8AC3E}">
        <p14:creationId xmlns:p14="http://schemas.microsoft.com/office/powerpoint/2010/main" val="2474902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000000"/>
                </a:solidFill>
                <a:latin typeface="Helvetica Neue"/>
              </a:rPr>
              <a:t>Check trend</a:t>
            </a:r>
          </a:p>
          <a:p>
            <a:r>
              <a:rPr lang="en-US" b="1" i="0" dirty="0">
                <a:solidFill>
                  <a:srgbClr val="000000"/>
                </a:solidFill>
                <a:effectLst/>
                <a:latin typeface="Helvetica Neue"/>
              </a:rPr>
              <a:t>Usage trend in commercial, industrial and irrigation groups are slightly different. But all have almost a trend with a negative slope</a:t>
            </a:r>
          </a:p>
          <a:p>
            <a:endParaRPr lang="en-US" dirty="0"/>
          </a:p>
          <a:p>
            <a:r>
              <a:rPr lang="en-US" b="1" dirty="0"/>
              <a:t>Check white noise</a:t>
            </a:r>
          </a:p>
          <a:p>
            <a:r>
              <a:rPr lang="en-US" b="1" dirty="0"/>
              <a:t>All three non-residential time series were not a white noise</a:t>
            </a:r>
          </a:p>
          <a:p>
            <a:endParaRPr lang="en-US" b="0" i="0" dirty="0">
              <a:solidFill>
                <a:srgbClr val="000000"/>
              </a:solidFill>
              <a:effectLst/>
              <a:latin typeface="Helvetica Neue"/>
            </a:endParaRPr>
          </a:p>
          <a:p>
            <a:endParaRPr lang="en-US" b="0" i="0" dirty="0">
              <a:solidFill>
                <a:srgbClr val="000000"/>
              </a:solidFill>
              <a:effectLst/>
              <a:latin typeface="Helvetica Neue"/>
            </a:endParaRPr>
          </a:p>
          <a:p>
            <a:r>
              <a:rPr lang="en-US" b="1" i="0" dirty="0">
                <a:solidFill>
                  <a:srgbClr val="000000"/>
                </a:solidFill>
                <a:effectLst/>
                <a:latin typeface="Helvetica Neue"/>
              </a:rPr>
              <a:t>Check stationary</a:t>
            </a:r>
          </a:p>
          <a:p>
            <a:r>
              <a:rPr lang="en-US" b="0" i="0" dirty="0">
                <a:solidFill>
                  <a:srgbClr val="000000"/>
                </a:solidFill>
                <a:effectLst/>
                <a:latin typeface="Helvetica Neue"/>
              </a:rPr>
              <a:t>Time series dataset is stationary if its statistical features don't change over time (</a:t>
            </a:r>
            <a:r>
              <a:rPr lang="en-US" b="1" i="0" dirty="0">
                <a:solidFill>
                  <a:srgbClr val="000000"/>
                </a:solidFill>
                <a:effectLst/>
                <a:latin typeface="Helvetica Neue"/>
              </a:rPr>
              <a:t>constant mean, variance, and covariance</a:t>
            </a:r>
            <a:r>
              <a:rPr lang="en-US" b="0" i="0" dirty="0">
                <a:solidFill>
                  <a:srgbClr val="000000"/>
                </a:solidFill>
                <a:effectLst/>
                <a:latin typeface="Helvetica Neue"/>
              </a:rPr>
              <a:t>)</a:t>
            </a:r>
            <a:endParaRPr lang="en-US" dirty="0"/>
          </a:p>
          <a:p>
            <a:r>
              <a:rPr lang="en-US" dirty="0"/>
              <a:t>All three non-residential time series were Not stationary based on Dicky-Fuller Test</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8</a:t>
            </a:fld>
            <a:endParaRPr lang="en-US"/>
          </a:p>
        </p:txBody>
      </p:sp>
    </p:spTree>
    <p:extLst>
      <p:ext uri="{BB962C8B-B14F-4D97-AF65-F5344CB8AC3E}">
        <p14:creationId xmlns:p14="http://schemas.microsoft.com/office/powerpoint/2010/main" val="28923820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000000"/>
                </a:solidFill>
                <a:effectLst/>
                <a:latin typeface="Helvetica Neue"/>
              </a:rPr>
              <a:t>usage difference of order one became </a:t>
            </a:r>
            <a:r>
              <a:rPr lang="en-US" b="1" i="0" dirty="0" err="1">
                <a:solidFill>
                  <a:srgbClr val="000000"/>
                </a:solidFill>
                <a:effectLst/>
                <a:latin typeface="Helvetica Neue"/>
              </a:rPr>
              <a:t>staionary</a:t>
            </a:r>
            <a:r>
              <a:rPr lang="en-US" b="1" i="0" dirty="0">
                <a:solidFill>
                  <a:srgbClr val="000000"/>
                </a:solidFill>
                <a:effectLst/>
                <a:latin typeface="Helvetica Neue"/>
              </a:rPr>
              <a:t>.</a:t>
            </a:r>
          </a:p>
          <a:p>
            <a:endParaRPr lang="en-US" dirty="0"/>
          </a:p>
        </p:txBody>
      </p:sp>
      <p:sp>
        <p:nvSpPr>
          <p:cNvPr id="4" name="Slide Number Placeholder 3"/>
          <p:cNvSpPr>
            <a:spLocks noGrp="1"/>
          </p:cNvSpPr>
          <p:nvPr>
            <p:ph type="sldNum" sz="quarter" idx="5"/>
          </p:nvPr>
        </p:nvSpPr>
        <p:spPr/>
        <p:txBody>
          <a:bodyPr/>
          <a:lstStyle/>
          <a:p>
            <a:fld id="{173F1FB3-F1DA-44AC-8A85-9CF7C2E79DD6}" type="slidenum">
              <a:rPr lang="en-US" smtClean="0"/>
              <a:t>9</a:t>
            </a:fld>
            <a:endParaRPr lang="en-US"/>
          </a:p>
        </p:txBody>
      </p:sp>
    </p:spTree>
    <p:extLst>
      <p:ext uri="{BB962C8B-B14F-4D97-AF65-F5344CB8AC3E}">
        <p14:creationId xmlns:p14="http://schemas.microsoft.com/office/powerpoint/2010/main" val="2262743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BC5D-E9FF-4413-8D7A-30F322EA90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665C4FA-38CF-4346-B501-1E676DA46D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1EB265-0599-4851-8126-98CD022B2758}"/>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5" name="Footer Placeholder 4">
            <a:extLst>
              <a:ext uri="{FF2B5EF4-FFF2-40B4-BE49-F238E27FC236}">
                <a16:creationId xmlns:a16="http://schemas.microsoft.com/office/drawing/2014/main" id="{B760A960-31EE-422F-ACF3-EF0E0F5447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4F9CA5-7D06-46F9-BF77-990D17067D88}"/>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031109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52B82-0F60-4547-A66E-8723127BAD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96BD325-2325-486E-894D-6060E1E7998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2828F4-6D27-4F95-9588-F8C29A19F969}"/>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5" name="Footer Placeholder 4">
            <a:extLst>
              <a:ext uri="{FF2B5EF4-FFF2-40B4-BE49-F238E27FC236}">
                <a16:creationId xmlns:a16="http://schemas.microsoft.com/office/drawing/2014/main" id="{A45CAE13-7B48-4BAB-BA27-675E1F0D0B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104D7B-DFE0-4999-9493-5BB0CF15AC3B}"/>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3661964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0A33FE-1F96-4350-991C-4A6895376CF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2A14C1-BFDA-434D-A5EF-116AA73FDF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C3D11-FEC0-40A6-87DA-EC342198EA1C}"/>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5" name="Footer Placeholder 4">
            <a:extLst>
              <a:ext uri="{FF2B5EF4-FFF2-40B4-BE49-F238E27FC236}">
                <a16:creationId xmlns:a16="http://schemas.microsoft.com/office/drawing/2014/main" id="{CE07E461-4084-48D0-95C4-A364E8E9C9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1DE479-0D63-4097-9E7B-B41983EF5B4C}"/>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476293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51B74-DF9D-41A6-97ED-F77CF5939D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F52D79-551A-4D4B-87F9-21EB7352F7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74C0C5-B4FC-441F-B9A4-B86B1C94E14D}"/>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5" name="Footer Placeholder 4">
            <a:extLst>
              <a:ext uri="{FF2B5EF4-FFF2-40B4-BE49-F238E27FC236}">
                <a16:creationId xmlns:a16="http://schemas.microsoft.com/office/drawing/2014/main" id="{BDF4083A-B020-4010-8651-53AF204443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D35B32-7C39-4DBE-AE4A-7F00F2401637}"/>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4143517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9D450-BCF3-4A91-A2A8-3CA65F592F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3CE20C-05CE-46F9-86C5-C6354BCC8D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98DB9D-7AA8-4E5A-946F-62E16C01EA94}"/>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5" name="Footer Placeholder 4">
            <a:extLst>
              <a:ext uri="{FF2B5EF4-FFF2-40B4-BE49-F238E27FC236}">
                <a16:creationId xmlns:a16="http://schemas.microsoft.com/office/drawing/2014/main" id="{60CB0512-3505-40F4-A7D1-C90C9965C0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01FB16-6933-495C-99AF-A5FDC4BC28B7}"/>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2692767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018C3-8247-44A0-B4D5-E72DAB829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570CC9-AE33-487C-A107-4D730F09CC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65CD58-E131-4466-BA3C-DC072D2A72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A4851F-0BB6-4E6D-B2C8-02427FC58DDF}"/>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6" name="Footer Placeholder 5">
            <a:extLst>
              <a:ext uri="{FF2B5EF4-FFF2-40B4-BE49-F238E27FC236}">
                <a16:creationId xmlns:a16="http://schemas.microsoft.com/office/drawing/2014/main" id="{D2B30AFD-0112-4F93-B2C7-6760C0B69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CF963C-6B7D-4C8B-BA8B-3FCB9A4274BC}"/>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8356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8AA12-AFBE-44AB-AA44-B92C8202187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8434CF1-B67D-4C25-A3D6-A06EEAA337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1E37E-E993-405A-812C-C9DB624072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E1DA30F-40B7-4876-8104-B4C6B154A3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187FC4-5013-47B5-9043-4EB17A7B46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3D00C05-1298-4F5B-9CA1-DB42561A0306}"/>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8" name="Footer Placeholder 7">
            <a:extLst>
              <a:ext uri="{FF2B5EF4-FFF2-40B4-BE49-F238E27FC236}">
                <a16:creationId xmlns:a16="http://schemas.microsoft.com/office/drawing/2014/main" id="{9FD3C3A5-F7C1-41B2-B439-738BD87382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80B2AEC-E235-4365-90C6-CFB4177C3A48}"/>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4114355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B8FED-104D-4FAB-AA01-BB2FDE39A0C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8229CEE-C2CE-44E3-9B74-806D30EDEC56}"/>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4" name="Footer Placeholder 3">
            <a:extLst>
              <a:ext uri="{FF2B5EF4-FFF2-40B4-BE49-F238E27FC236}">
                <a16:creationId xmlns:a16="http://schemas.microsoft.com/office/drawing/2014/main" id="{241D2E87-CDFD-41D3-84B2-EB47C3DFBF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7BE33ED-5B56-4F14-B0D0-C9FE20C73C99}"/>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906107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94216C-79FD-49DE-8843-50E60623B422}"/>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3" name="Footer Placeholder 2">
            <a:extLst>
              <a:ext uri="{FF2B5EF4-FFF2-40B4-BE49-F238E27FC236}">
                <a16:creationId xmlns:a16="http://schemas.microsoft.com/office/drawing/2014/main" id="{5515B584-6145-4B50-8E22-F29D5D5CB3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84A990-9AA7-4002-9E15-061AEDCBFA84}"/>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356005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73B22-4417-4520-9D0B-FA66DCD47C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CA5ADF-B899-4273-BAD2-A10B173886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C0411A-BB55-43A3-8353-0481818B32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8681E-268A-4384-A3A4-F43BEADCD6EC}"/>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6" name="Footer Placeholder 5">
            <a:extLst>
              <a:ext uri="{FF2B5EF4-FFF2-40B4-BE49-F238E27FC236}">
                <a16:creationId xmlns:a16="http://schemas.microsoft.com/office/drawing/2014/main" id="{F85B4ADE-80F7-45A8-81DB-BB196BFF1F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D5B81D-68BA-4F08-B517-FEC1EB9EA92C}"/>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2962070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B8B54-902F-48FE-B033-685CBB771D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39EDBC-69A3-4A41-956F-423CC3D150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7F6279-CD6C-4967-88D3-13218D880D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9AD37B-AF7D-4F1B-A444-6AE558E90D6E}"/>
              </a:ext>
            </a:extLst>
          </p:cNvPr>
          <p:cNvSpPr>
            <a:spLocks noGrp="1"/>
          </p:cNvSpPr>
          <p:nvPr>
            <p:ph type="dt" sz="half" idx="10"/>
          </p:nvPr>
        </p:nvSpPr>
        <p:spPr/>
        <p:txBody>
          <a:bodyPr/>
          <a:lstStyle/>
          <a:p>
            <a:fld id="{CCC36FB4-57C4-46EE-AD05-17947AFF2C5F}" type="datetimeFigureOut">
              <a:rPr lang="en-US" smtClean="0"/>
              <a:t>6/28/2021</a:t>
            </a:fld>
            <a:endParaRPr lang="en-US"/>
          </a:p>
        </p:txBody>
      </p:sp>
      <p:sp>
        <p:nvSpPr>
          <p:cNvPr id="6" name="Footer Placeholder 5">
            <a:extLst>
              <a:ext uri="{FF2B5EF4-FFF2-40B4-BE49-F238E27FC236}">
                <a16:creationId xmlns:a16="http://schemas.microsoft.com/office/drawing/2014/main" id="{B2FF4DCE-120C-4874-B48C-36C27ADFF6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A2D7C-8D22-42F1-A544-C16242277A3C}"/>
              </a:ext>
            </a:extLst>
          </p:cNvPr>
          <p:cNvSpPr>
            <a:spLocks noGrp="1"/>
          </p:cNvSpPr>
          <p:nvPr>
            <p:ph type="sldNum" sz="quarter" idx="12"/>
          </p:nvPr>
        </p:nvSpPr>
        <p:spPr/>
        <p:txBody>
          <a:bodyPr/>
          <a:lstStyle/>
          <a:p>
            <a:fld id="{316FCDA0-1F92-4A62-9F3E-7A1067E3F031}" type="slidenum">
              <a:rPr lang="en-US" smtClean="0"/>
              <a:t>‹#›</a:t>
            </a:fld>
            <a:endParaRPr lang="en-US"/>
          </a:p>
        </p:txBody>
      </p:sp>
    </p:spTree>
    <p:extLst>
      <p:ext uri="{BB962C8B-B14F-4D97-AF65-F5344CB8AC3E}">
        <p14:creationId xmlns:p14="http://schemas.microsoft.com/office/powerpoint/2010/main" val="1544164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9B5A79-9733-4904-AA35-50CDC51410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CDFEFA-2643-4372-9EB5-1CEEEEC7E09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6A621-9E17-4A5C-8C46-80837F2584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C36FB4-57C4-46EE-AD05-17947AFF2C5F}" type="datetimeFigureOut">
              <a:rPr lang="en-US" smtClean="0"/>
              <a:t>6/28/2021</a:t>
            </a:fld>
            <a:endParaRPr lang="en-US"/>
          </a:p>
        </p:txBody>
      </p:sp>
      <p:sp>
        <p:nvSpPr>
          <p:cNvPr id="5" name="Footer Placeholder 4">
            <a:extLst>
              <a:ext uri="{FF2B5EF4-FFF2-40B4-BE49-F238E27FC236}">
                <a16:creationId xmlns:a16="http://schemas.microsoft.com/office/drawing/2014/main" id="{0F3592FB-98FF-4AE8-82E3-DDCA5879D7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DD9163B-1F0F-475D-A0F9-CAF9A483BD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6FCDA0-1F92-4A62-9F3E-7A1067E3F031}" type="slidenum">
              <a:rPr lang="en-US" smtClean="0"/>
              <a:t>‹#›</a:t>
            </a:fld>
            <a:endParaRPr lang="en-US"/>
          </a:p>
        </p:txBody>
      </p:sp>
    </p:spTree>
    <p:extLst>
      <p:ext uri="{BB962C8B-B14F-4D97-AF65-F5344CB8AC3E}">
        <p14:creationId xmlns:p14="http://schemas.microsoft.com/office/powerpoint/2010/main" val="38823300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1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customXml" Target="../ink/ink2.xml"/><Relationship Id="rId4" Type="http://schemas.openxmlformats.org/officeDocument/2006/relationships/image" Target="../media/image100.png"/></Relationships>
</file>

<file path=ppt/slides/_rels/slide14.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customXml" Target="../ink/ink4.xml"/><Relationship Id="rId4" Type="http://schemas.openxmlformats.org/officeDocument/2006/relationships/image" Target="../media/image100.png"/></Relationships>
</file>

<file path=ppt/slides/_rels/slide15.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customXml" Target="../ink/ink6.xml"/><Relationship Id="rId4" Type="http://schemas.openxmlformats.org/officeDocument/2006/relationships/image" Target="../media/image100.png"/></Relationships>
</file>

<file path=ppt/slides/_rels/slide16.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customXml" Target="../ink/ink8.xml"/><Relationship Id="rId4" Type="http://schemas.openxmlformats.org/officeDocument/2006/relationships/image" Target="../media/image100.png"/></Relationships>
</file>

<file path=ppt/slides/_rels/slide17.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customXml" Target="../ink/ink10.xml"/><Relationship Id="rId4" Type="http://schemas.openxmlformats.org/officeDocument/2006/relationships/image" Target="../media/image10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9.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1">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883A109-123C-4158-B1A9-5381BF350FA4}"/>
              </a:ext>
            </a:extLst>
          </p:cNvPr>
          <p:cNvPicPr>
            <a:picLocks noChangeAspect="1"/>
          </p:cNvPicPr>
          <p:nvPr/>
        </p:nvPicPr>
        <p:blipFill rotWithShape="1">
          <a:blip r:embed="rId3"/>
          <a:srcRect l="5547" t="16170" r="3544"/>
          <a:stretch/>
        </p:blipFill>
        <p:spPr>
          <a:xfrm>
            <a:off x="20" y="10"/>
            <a:ext cx="12139663" cy="5542687"/>
          </a:xfrm>
          <a:prstGeom prst="rect">
            <a:avLst/>
          </a:prstGeom>
        </p:spPr>
      </p:pic>
      <p:sp>
        <p:nvSpPr>
          <p:cNvPr id="28" name="Rectangle 23">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CA85335-C730-4793-A997-AC2BCEB1B98F}"/>
              </a:ext>
            </a:extLst>
          </p:cNvPr>
          <p:cNvSpPr>
            <a:spLocks noGrp="1"/>
          </p:cNvSpPr>
          <p:nvPr>
            <p:ph type="ctrTitle"/>
          </p:nvPr>
        </p:nvSpPr>
        <p:spPr>
          <a:xfrm>
            <a:off x="0" y="3037337"/>
            <a:ext cx="11912552" cy="2387600"/>
          </a:xfrm>
        </p:spPr>
        <p:txBody>
          <a:bodyPr>
            <a:normAutofit/>
          </a:bodyPr>
          <a:lstStyle/>
          <a:p>
            <a:pPr algn="l"/>
            <a:r>
              <a:rPr lang="en-US" sz="5600" b="1" dirty="0"/>
              <a:t>How Did the COVID-Pandemic Impact Water Usage in Long Beach, CA?</a:t>
            </a:r>
            <a:endParaRPr lang="en-US" sz="5600" dirty="0"/>
          </a:p>
        </p:txBody>
      </p:sp>
      <p:sp>
        <p:nvSpPr>
          <p:cNvPr id="26" name="Rectangle: Rounded Corners 25">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3150E12-E1BA-4D58-9766-AA6844619908}"/>
              </a:ext>
            </a:extLst>
          </p:cNvPr>
          <p:cNvSpPr txBox="1"/>
          <p:nvPr/>
        </p:nvSpPr>
        <p:spPr>
          <a:xfrm>
            <a:off x="50800" y="5559873"/>
            <a:ext cx="5633720" cy="584775"/>
          </a:xfrm>
          <a:prstGeom prst="rect">
            <a:avLst/>
          </a:prstGeom>
          <a:noFill/>
        </p:spPr>
        <p:txBody>
          <a:bodyPr wrap="square" rtlCol="0">
            <a:spAutoFit/>
          </a:bodyPr>
          <a:lstStyle/>
          <a:p>
            <a:r>
              <a:rPr lang="en-US" sz="3200" b="1" dirty="0"/>
              <a:t>By: Ensieh Bahrami</a:t>
            </a:r>
          </a:p>
        </p:txBody>
      </p:sp>
    </p:spTree>
    <p:extLst>
      <p:ext uri="{BB962C8B-B14F-4D97-AF65-F5344CB8AC3E}">
        <p14:creationId xmlns:p14="http://schemas.microsoft.com/office/powerpoint/2010/main" val="179135071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9FD1BBAF-D556-4096-AE72-749A945C0154}"/>
              </a:ext>
            </a:extLst>
          </p:cNvPr>
          <p:cNvSpPr>
            <a:spLocks noChangeArrowheads="1"/>
          </p:cNvSpPr>
          <p:nvPr/>
        </p:nvSpPr>
        <p:spPr bwMode="auto">
          <a:xfrm>
            <a:off x="838200" y="146105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3" name="Table 6">
            <a:extLst>
              <a:ext uri="{FF2B5EF4-FFF2-40B4-BE49-F238E27FC236}">
                <a16:creationId xmlns:a16="http://schemas.microsoft.com/office/drawing/2014/main" id="{9352A5EF-45B4-4F47-9765-32628E07F0EC}"/>
              </a:ext>
            </a:extLst>
          </p:cNvPr>
          <p:cNvGraphicFramePr>
            <a:graphicFrameLocks noGrp="1"/>
          </p:cNvGraphicFramePr>
          <p:nvPr>
            <p:extLst>
              <p:ext uri="{D42A27DB-BD31-4B8C-83A1-F6EECF244321}">
                <p14:modId xmlns:p14="http://schemas.microsoft.com/office/powerpoint/2010/main" val="4218843325"/>
              </p:ext>
            </p:extLst>
          </p:nvPr>
        </p:nvGraphicFramePr>
        <p:xfrm>
          <a:off x="6240087" y="1008821"/>
          <a:ext cx="5896495" cy="2226699"/>
        </p:xfrm>
        <a:graphic>
          <a:graphicData uri="http://schemas.openxmlformats.org/drawingml/2006/table">
            <a:tbl>
              <a:tblPr firstRow="1" bandRow="1">
                <a:tableStyleId>{5940675A-B579-460E-94D1-54222C63F5DA}</a:tableStyleId>
              </a:tblPr>
              <a:tblGrid>
                <a:gridCol w="715736">
                  <a:extLst>
                    <a:ext uri="{9D8B030D-6E8A-4147-A177-3AD203B41FA5}">
                      <a16:colId xmlns:a16="http://schemas.microsoft.com/office/drawing/2014/main" val="1264139234"/>
                    </a:ext>
                  </a:extLst>
                </a:gridCol>
                <a:gridCol w="5180759">
                  <a:extLst>
                    <a:ext uri="{9D8B030D-6E8A-4147-A177-3AD203B41FA5}">
                      <a16:colId xmlns:a16="http://schemas.microsoft.com/office/drawing/2014/main" val="973911383"/>
                    </a:ext>
                  </a:extLst>
                </a:gridCol>
              </a:tblGrid>
              <a:tr h="588087">
                <a:tc>
                  <a:txBody>
                    <a:bodyPr/>
                    <a:lstStyle/>
                    <a:p>
                      <a:pPr algn="l">
                        <a:lnSpc>
                          <a:spcPct val="150000"/>
                        </a:lnSpc>
                      </a:pPr>
                      <a:r>
                        <a:rPr lang="en-US" sz="1000" b="1" dirty="0">
                          <a:solidFill>
                            <a:srgbClr val="C00000"/>
                          </a:solidFill>
                        </a:rPr>
                        <a:t>Daily Usage</a:t>
                      </a:r>
                    </a:p>
                  </a:txBody>
                  <a:tcPr/>
                </a:tc>
                <a:tc rowSpan="4">
                  <a:txBody>
                    <a:bodyPr/>
                    <a:lstStyle/>
                    <a:p>
                      <a:endParaRPr lang="en-US" dirty="0"/>
                    </a:p>
                  </a:txBody>
                  <a:tcPr/>
                </a:tc>
                <a:extLst>
                  <a:ext uri="{0D108BD9-81ED-4DB2-BD59-A6C34878D82A}">
                    <a16:rowId xmlns:a16="http://schemas.microsoft.com/office/drawing/2014/main" val="2356951632"/>
                  </a:ext>
                </a:extLst>
              </a:tr>
              <a:tr h="546204">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000" b="1" dirty="0">
                          <a:solidFill>
                            <a:srgbClr val="C00000"/>
                          </a:solidFill>
                        </a:rPr>
                        <a:t>Trend</a:t>
                      </a:r>
                    </a:p>
                  </a:txBody>
                  <a:tcPr/>
                </a:tc>
                <a:tc vMerge="1">
                  <a:txBody>
                    <a:bodyPr/>
                    <a:lstStyle/>
                    <a:p>
                      <a:endParaRPr lang="en-US"/>
                    </a:p>
                  </a:txBody>
                  <a:tcPr/>
                </a:tc>
                <a:extLst>
                  <a:ext uri="{0D108BD9-81ED-4DB2-BD59-A6C34878D82A}">
                    <a16:rowId xmlns:a16="http://schemas.microsoft.com/office/drawing/2014/main" val="1270890558"/>
                  </a:ext>
                </a:extLst>
              </a:tr>
              <a:tr h="546204">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000" b="1" dirty="0">
                          <a:solidFill>
                            <a:srgbClr val="C00000"/>
                          </a:solidFill>
                        </a:rPr>
                        <a:t>Seasonal</a:t>
                      </a:r>
                    </a:p>
                  </a:txBody>
                  <a:tcPr/>
                </a:tc>
                <a:tc vMerge="1">
                  <a:txBody>
                    <a:bodyPr/>
                    <a:lstStyle/>
                    <a:p>
                      <a:endParaRPr lang="en-US"/>
                    </a:p>
                  </a:txBody>
                  <a:tcPr/>
                </a:tc>
                <a:extLst>
                  <a:ext uri="{0D108BD9-81ED-4DB2-BD59-A6C34878D82A}">
                    <a16:rowId xmlns:a16="http://schemas.microsoft.com/office/drawing/2014/main" val="904867011"/>
                  </a:ext>
                </a:extLst>
              </a:tr>
              <a:tr h="546204">
                <a:tc>
                  <a:txBody>
                    <a:bodyPr/>
                    <a:lstStyle/>
                    <a:p>
                      <a:pPr algn="l">
                        <a:lnSpc>
                          <a:spcPct val="150000"/>
                        </a:lnSpc>
                      </a:pPr>
                      <a:r>
                        <a:rPr lang="en-US" sz="1000" b="1" dirty="0" err="1">
                          <a:solidFill>
                            <a:srgbClr val="C00000"/>
                          </a:solidFill>
                        </a:rPr>
                        <a:t>Resid</a:t>
                      </a:r>
                      <a:endParaRPr lang="en-US" sz="1000" b="1" dirty="0">
                        <a:solidFill>
                          <a:srgbClr val="C00000"/>
                        </a:solidFill>
                      </a:endParaRPr>
                    </a:p>
                  </a:txBody>
                  <a:tcPr/>
                </a:tc>
                <a:tc vMerge="1">
                  <a:txBody>
                    <a:bodyPr/>
                    <a:lstStyle/>
                    <a:p>
                      <a:endParaRPr lang="en-US"/>
                    </a:p>
                  </a:txBody>
                  <a:tcPr/>
                </a:tc>
                <a:extLst>
                  <a:ext uri="{0D108BD9-81ED-4DB2-BD59-A6C34878D82A}">
                    <a16:rowId xmlns:a16="http://schemas.microsoft.com/office/drawing/2014/main" val="4258883575"/>
                  </a:ext>
                </a:extLst>
              </a:tr>
            </a:tbl>
          </a:graphicData>
        </a:graphic>
      </p:graphicFrame>
      <p:sp>
        <p:nvSpPr>
          <p:cNvPr id="9" name="Title 1">
            <a:extLst>
              <a:ext uri="{FF2B5EF4-FFF2-40B4-BE49-F238E27FC236}">
                <a16:creationId xmlns:a16="http://schemas.microsoft.com/office/drawing/2014/main" id="{B81F27E0-847B-4147-A48E-C4BABDB004F7}"/>
              </a:ext>
            </a:extLst>
          </p:cNvPr>
          <p:cNvSpPr txBox="1">
            <a:spLocks/>
          </p:cNvSpPr>
          <p:nvPr/>
        </p:nvSpPr>
        <p:spPr>
          <a:xfrm>
            <a:off x="401054" y="178702"/>
            <a:ext cx="7723251" cy="554115"/>
          </a:xfrm>
          <a:prstGeom prst="rect">
            <a:avLst/>
          </a:prstGeom>
          <a:solidFill>
            <a:schemeClr val="accent3">
              <a:lumMod val="20000"/>
              <a:lumOff val="8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C00000"/>
                </a:solidFill>
              </a:rPr>
              <a:t>Key Findings on Daily Usage by All Customers</a:t>
            </a:r>
          </a:p>
        </p:txBody>
      </p:sp>
      <p:pic>
        <p:nvPicPr>
          <p:cNvPr id="3074" name="Picture 2">
            <a:extLst>
              <a:ext uri="{FF2B5EF4-FFF2-40B4-BE49-F238E27FC236}">
                <a16:creationId xmlns:a16="http://schemas.microsoft.com/office/drawing/2014/main" id="{6CF87BFF-F8A9-4D0D-9DC8-F71E4532E7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8678" y="1024248"/>
            <a:ext cx="4878461" cy="214055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3EFFA336-A2F5-4C8F-AA75-C1F5537AA8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137" y="1024248"/>
            <a:ext cx="6084446" cy="485855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D9F9B955-4507-479C-AC61-26B5BC3B9858}"/>
              </a:ext>
            </a:extLst>
          </p:cNvPr>
          <p:cNvPicPr>
            <a:picLocks noChangeAspect="1"/>
          </p:cNvPicPr>
          <p:nvPr/>
        </p:nvPicPr>
        <p:blipFill>
          <a:blip r:embed="rId4"/>
          <a:stretch>
            <a:fillRect/>
          </a:stretch>
        </p:blipFill>
        <p:spPr>
          <a:xfrm>
            <a:off x="7503533" y="3760268"/>
            <a:ext cx="3296398" cy="2185041"/>
          </a:xfrm>
          <a:prstGeom prst="rect">
            <a:avLst/>
          </a:prstGeom>
        </p:spPr>
      </p:pic>
      <p:sp>
        <p:nvSpPr>
          <p:cNvPr id="11" name="TextBox 10">
            <a:extLst>
              <a:ext uri="{FF2B5EF4-FFF2-40B4-BE49-F238E27FC236}">
                <a16:creationId xmlns:a16="http://schemas.microsoft.com/office/drawing/2014/main" id="{439251D4-09FC-4F18-BF00-26324A2F2FE2}"/>
              </a:ext>
            </a:extLst>
          </p:cNvPr>
          <p:cNvSpPr txBox="1"/>
          <p:nvPr/>
        </p:nvSpPr>
        <p:spPr>
          <a:xfrm>
            <a:off x="7503532" y="3394213"/>
            <a:ext cx="3242243" cy="461665"/>
          </a:xfrm>
          <a:prstGeom prst="rect">
            <a:avLst/>
          </a:prstGeom>
          <a:solidFill>
            <a:schemeClr val="bg2"/>
          </a:solidFill>
        </p:spPr>
        <p:txBody>
          <a:bodyPr wrap="square" rtlCol="0">
            <a:spAutoFit/>
          </a:bodyPr>
          <a:lstStyle/>
          <a:p>
            <a:pPr algn="ctr"/>
            <a:r>
              <a:rPr lang="en-US" sz="2400" b="1" dirty="0">
                <a:solidFill>
                  <a:srgbClr val="C00000"/>
                </a:solidFill>
                <a:latin typeface="+mj-lt"/>
                <a:ea typeface="+mj-ea"/>
                <a:cs typeface="+mj-cs"/>
              </a:rPr>
              <a:t>Stationary Time Series</a:t>
            </a:r>
          </a:p>
        </p:txBody>
      </p:sp>
    </p:spTree>
    <p:extLst>
      <p:ext uri="{BB962C8B-B14F-4D97-AF65-F5344CB8AC3E}">
        <p14:creationId xmlns:p14="http://schemas.microsoft.com/office/powerpoint/2010/main" val="2323505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90D72509-8714-47D0-A18C-930453B0186C}"/>
              </a:ext>
            </a:extLst>
          </p:cNvPr>
          <p:cNvSpPr txBox="1">
            <a:spLocks/>
          </p:cNvSpPr>
          <p:nvPr/>
        </p:nvSpPr>
        <p:spPr>
          <a:xfrm>
            <a:off x="300468" y="489264"/>
            <a:ext cx="6338871" cy="554115"/>
          </a:xfrm>
          <a:prstGeom prst="rect">
            <a:avLst/>
          </a:prstGeom>
          <a:solidFill>
            <a:schemeClr val="accent3">
              <a:lumMod val="20000"/>
              <a:lumOff val="8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C00000"/>
                </a:solidFill>
              </a:rPr>
              <a:t>Prediction of Usage by all Customers</a:t>
            </a:r>
            <a:endParaRPr lang="en-US" sz="3000" b="1" dirty="0">
              <a:solidFill>
                <a:srgbClr val="C00000"/>
              </a:solidFill>
            </a:endParaRPr>
          </a:p>
        </p:txBody>
      </p:sp>
      <p:pic>
        <p:nvPicPr>
          <p:cNvPr id="6146" name="Picture 2">
            <a:extLst>
              <a:ext uri="{FF2B5EF4-FFF2-40B4-BE49-F238E27FC236}">
                <a16:creationId xmlns:a16="http://schemas.microsoft.com/office/drawing/2014/main" id="{B5CAF4EF-2667-4B3C-9BD5-8534E2A6C4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1904" y="1043379"/>
            <a:ext cx="7419975" cy="368617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F63F1931-F516-457D-A008-A6FF0412B1BF}"/>
              </a:ext>
            </a:extLst>
          </p:cNvPr>
          <p:cNvPicPr>
            <a:picLocks noChangeAspect="1"/>
          </p:cNvPicPr>
          <p:nvPr/>
        </p:nvPicPr>
        <p:blipFill>
          <a:blip r:embed="rId3"/>
          <a:stretch>
            <a:fillRect/>
          </a:stretch>
        </p:blipFill>
        <p:spPr>
          <a:xfrm>
            <a:off x="173936" y="4293703"/>
            <a:ext cx="4887967" cy="2194300"/>
          </a:xfrm>
          <a:prstGeom prst="rect">
            <a:avLst/>
          </a:prstGeom>
        </p:spPr>
      </p:pic>
    </p:spTree>
    <p:extLst>
      <p:ext uri="{BB962C8B-B14F-4D97-AF65-F5344CB8AC3E}">
        <p14:creationId xmlns:p14="http://schemas.microsoft.com/office/powerpoint/2010/main" val="3727528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F563F78-FE33-4CA0-9785-3246EAF05866}"/>
              </a:ext>
            </a:extLst>
          </p:cNvPr>
          <p:cNvSpPr txBox="1">
            <a:spLocks/>
          </p:cNvSpPr>
          <p:nvPr/>
        </p:nvSpPr>
        <p:spPr>
          <a:xfrm>
            <a:off x="2876205" y="2725130"/>
            <a:ext cx="5375564" cy="1043306"/>
          </a:xfrm>
          <a:prstGeom prst="rect">
            <a:avLst/>
          </a:prstGeom>
          <a:solidFill>
            <a:schemeClr val="accent3">
              <a:lumMod val="20000"/>
              <a:lumOff val="8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rgbClr val="C00000"/>
                </a:solidFill>
              </a:rPr>
              <a:t>Data Wrangling</a:t>
            </a:r>
            <a:endParaRPr lang="en-US" sz="3600" b="1" dirty="0">
              <a:solidFill>
                <a:srgbClr val="C00000"/>
              </a:solidFill>
            </a:endParaRPr>
          </a:p>
        </p:txBody>
      </p:sp>
    </p:spTree>
    <p:extLst>
      <p:ext uri="{BB962C8B-B14F-4D97-AF65-F5344CB8AC3E}">
        <p14:creationId xmlns:p14="http://schemas.microsoft.com/office/powerpoint/2010/main" val="1859545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711200" y="196320"/>
            <a:ext cx="11805920" cy="1325563"/>
          </a:xfrm>
        </p:spPr>
        <p:txBody>
          <a:bodyPr>
            <a:normAutofit/>
          </a:bodyPr>
          <a:lstStyle/>
          <a:p>
            <a:r>
              <a:rPr lang="en-US" sz="4000" b="1" dirty="0">
                <a:solidFill>
                  <a:schemeClr val="accent6">
                    <a:lumMod val="75000"/>
                  </a:schemeClr>
                </a:solidFill>
              </a:rPr>
              <a:t>How Much Water Used in each Month?  </a:t>
            </a:r>
            <a:br>
              <a:rPr lang="en-US" sz="3200" b="1" dirty="0">
                <a:solidFill>
                  <a:schemeClr val="accent6">
                    <a:lumMod val="75000"/>
                  </a:schemeClr>
                </a:solidFill>
              </a:rPr>
            </a:br>
            <a:r>
              <a:rPr lang="en-US" sz="2400" b="1" dirty="0">
                <a:solidFill>
                  <a:schemeClr val="accent6">
                    <a:lumMod val="75000"/>
                  </a:schemeClr>
                </a:solidFill>
              </a:rPr>
              <a:t>(based on the Records of Water Meter )</a:t>
            </a:r>
            <a:endParaRPr lang="en-US" sz="3200" b="1"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244402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a:t>
            </a:r>
            <a:endParaRPr lang="en-US" b="1" dirty="0">
              <a:solidFill>
                <a:srgbClr val="FF0000"/>
              </a:solidFill>
            </a:endParaRPr>
          </a:p>
          <a:p>
            <a:r>
              <a:rPr lang="en-US" b="1" dirty="0">
                <a:solidFill>
                  <a:schemeClr val="tx1"/>
                </a:solidFill>
              </a:rPr>
              <a:t>How much usage is recorded since last meter read? </a:t>
            </a:r>
            <a:r>
              <a:rPr lang="en-US" b="1" dirty="0">
                <a:solidFill>
                  <a:srgbClr val="FFFF00"/>
                </a:solidFill>
              </a:rPr>
              <a:t>Water Usage</a:t>
            </a:r>
            <a:endParaRPr lang="en-US" b="1" dirty="0">
              <a:solidFill>
                <a:srgbClr val="FF0000"/>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309782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p:txBody>
      </p:sp>
      <p:sp>
        <p:nvSpPr>
          <p:cNvPr id="10" name="Oval 9">
            <a:extLst>
              <a:ext uri="{FF2B5EF4-FFF2-40B4-BE49-F238E27FC236}">
                <a16:creationId xmlns:a16="http://schemas.microsoft.com/office/drawing/2014/main" id="{A5855DF6-DCD7-4EF1-B37E-F549CECE3552}"/>
              </a:ext>
            </a:extLst>
          </p:cNvPr>
          <p:cNvSpPr/>
          <p:nvPr/>
        </p:nvSpPr>
        <p:spPr>
          <a:xfrm>
            <a:off x="9922716" y="300000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p:txBody>
      </p:sp>
    </p:spTree>
    <p:extLst>
      <p:ext uri="{BB962C8B-B14F-4D97-AF65-F5344CB8AC3E}">
        <p14:creationId xmlns:p14="http://schemas.microsoft.com/office/powerpoint/2010/main" val="2439468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797560" y="189851"/>
            <a:ext cx="10957560" cy="1325563"/>
          </a:xfrm>
        </p:spPr>
        <p:txBody>
          <a:bodyPr>
            <a:normAutofit/>
          </a:bodyPr>
          <a:lstStyle/>
          <a:p>
            <a:r>
              <a:rPr lang="en-US" sz="4000" b="1" dirty="0">
                <a:solidFill>
                  <a:schemeClr val="accent6">
                    <a:lumMod val="75000"/>
                  </a:schemeClr>
                </a:solidFill>
              </a:rPr>
              <a:t>How Much Water Used in each Month?  </a:t>
            </a:r>
            <a:br>
              <a:rPr lang="en-US" sz="3200" b="1" dirty="0">
                <a:solidFill>
                  <a:schemeClr val="accent6">
                    <a:lumMod val="75000"/>
                  </a:schemeClr>
                </a:solidFill>
              </a:rPr>
            </a:br>
            <a:endParaRPr lang="en-US" sz="3200" b="1"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164138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 </a:t>
            </a:r>
            <a:r>
              <a:rPr lang="en-US" b="1" dirty="0">
                <a:solidFill>
                  <a:srgbClr val="FF0000"/>
                </a:solidFill>
              </a:rPr>
              <a:t>55 days</a:t>
            </a:r>
          </a:p>
          <a:p>
            <a:r>
              <a:rPr lang="en-US" b="1" dirty="0">
                <a:solidFill>
                  <a:schemeClr val="tx1"/>
                </a:solidFill>
              </a:rPr>
              <a:t>How much usage is recorded since last meter read? </a:t>
            </a:r>
            <a:r>
              <a:rPr lang="en-US" b="1" dirty="0">
                <a:solidFill>
                  <a:srgbClr val="FFFF00"/>
                </a:solidFill>
              </a:rPr>
              <a:t>Water Usage:</a:t>
            </a:r>
            <a:r>
              <a:rPr lang="en-US" dirty="0"/>
              <a:t> </a:t>
            </a:r>
            <a:r>
              <a:rPr lang="en-US" b="1" dirty="0">
                <a:solidFill>
                  <a:srgbClr val="FF0000"/>
                </a:solidFill>
              </a:rPr>
              <a:t>26 </a:t>
            </a:r>
            <a:r>
              <a:rPr lang="en-US" b="1" dirty="0" err="1">
                <a:solidFill>
                  <a:srgbClr val="FF0000"/>
                </a:solidFill>
              </a:rPr>
              <a:t>hcf</a:t>
            </a:r>
            <a:endParaRPr lang="en-US" b="1" dirty="0">
              <a:solidFill>
                <a:srgbClr val="FF0000"/>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229518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a:p>
            <a:pPr algn="ctr"/>
            <a:r>
              <a:rPr lang="en-US" b="1" dirty="0">
                <a:solidFill>
                  <a:schemeClr val="bg1"/>
                </a:solidFill>
              </a:rPr>
              <a:t>Mar 16, 2020</a:t>
            </a:r>
          </a:p>
        </p:txBody>
      </p:sp>
      <p:sp>
        <p:nvSpPr>
          <p:cNvPr id="10" name="Oval 9">
            <a:extLst>
              <a:ext uri="{FF2B5EF4-FFF2-40B4-BE49-F238E27FC236}">
                <a16:creationId xmlns:a16="http://schemas.microsoft.com/office/drawing/2014/main" id="{A5855DF6-DCD7-4EF1-B37E-F549CECE3552}"/>
              </a:ext>
            </a:extLst>
          </p:cNvPr>
          <p:cNvSpPr/>
          <p:nvPr/>
        </p:nvSpPr>
        <p:spPr>
          <a:xfrm>
            <a:off x="9922716" y="219736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a:p>
            <a:pPr algn="ctr"/>
            <a:r>
              <a:rPr lang="en-US" b="1" dirty="0">
                <a:solidFill>
                  <a:schemeClr val="bg1"/>
                </a:solidFill>
              </a:rPr>
              <a:t>May 10, 2020</a:t>
            </a:r>
          </a:p>
        </p:txBody>
      </p:sp>
      <p:cxnSp>
        <p:nvCxnSpPr>
          <p:cNvPr id="13" name="Connector: Curved 12">
            <a:extLst>
              <a:ext uri="{FF2B5EF4-FFF2-40B4-BE49-F238E27FC236}">
                <a16:creationId xmlns:a16="http://schemas.microsoft.com/office/drawing/2014/main" id="{255C331B-B98D-4C7E-8FE2-5057AB081078}"/>
              </a:ext>
            </a:extLst>
          </p:cNvPr>
          <p:cNvCxnSpPr>
            <a:cxnSpLocks/>
            <a:stCxn id="3" idx="4"/>
          </p:cNvCxnSpPr>
          <p:nvPr/>
        </p:nvCxnSpPr>
        <p:spPr>
          <a:xfrm rot="16200000" flipH="1">
            <a:off x="712930" y="4103225"/>
            <a:ext cx="1317448" cy="285339"/>
          </a:xfrm>
          <a:prstGeom prst="curvedConnector3">
            <a:avLst/>
          </a:prstGeom>
          <a:ln w="53975">
            <a:solidFill>
              <a:srgbClr val="A888D8"/>
            </a:solidFill>
            <a:tailEnd type="triangle"/>
          </a:ln>
        </p:spPr>
        <p:style>
          <a:lnRef idx="3">
            <a:schemeClr val="accent1"/>
          </a:lnRef>
          <a:fillRef idx="0">
            <a:schemeClr val="accent1"/>
          </a:fillRef>
          <a:effectRef idx="2">
            <a:schemeClr val="accent1"/>
          </a:effectRef>
          <a:fontRef idx="minor">
            <a:schemeClr val="tx1"/>
          </a:fontRef>
        </p:style>
      </p:cxnSp>
      <p:cxnSp>
        <p:nvCxnSpPr>
          <p:cNvPr id="16" name="Connector: Curved 15">
            <a:extLst>
              <a:ext uri="{FF2B5EF4-FFF2-40B4-BE49-F238E27FC236}">
                <a16:creationId xmlns:a16="http://schemas.microsoft.com/office/drawing/2014/main" id="{C2237609-6F62-4991-AC74-5D25233BA624}"/>
              </a:ext>
            </a:extLst>
          </p:cNvPr>
          <p:cNvCxnSpPr>
            <a:cxnSpLocks/>
            <a:stCxn id="10" idx="4"/>
          </p:cNvCxnSpPr>
          <p:nvPr/>
        </p:nvCxnSpPr>
        <p:spPr>
          <a:xfrm rot="5400000">
            <a:off x="10142408" y="4089324"/>
            <a:ext cx="1451529" cy="251581"/>
          </a:xfrm>
          <a:prstGeom prst="curvedConnector3">
            <a:avLst/>
          </a:prstGeom>
          <a:ln w="53975">
            <a:solidFill>
              <a:srgbClr val="A888D8"/>
            </a:solidFill>
            <a:tailEnd type="triangle"/>
          </a:ln>
        </p:spPr>
        <p:style>
          <a:lnRef idx="3">
            <a:schemeClr val="accent1"/>
          </a:lnRef>
          <a:fillRef idx="0">
            <a:schemeClr val="accent1"/>
          </a:fillRef>
          <a:effectRef idx="2">
            <a:schemeClr val="accent1"/>
          </a:effectRef>
          <a:fontRef idx="minor">
            <a:schemeClr val="tx1"/>
          </a:fontRef>
        </p:style>
      </p:cxnSp>
      <p:graphicFrame>
        <p:nvGraphicFramePr>
          <p:cNvPr id="25" name="Table 24">
            <a:extLst>
              <a:ext uri="{FF2B5EF4-FFF2-40B4-BE49-F238E27FC236}">
                <a16:creationId xmlns:a16="http://schemas.microsoft.com/office/drawing/2014/main" id="{F9436AC8-42F3-4CE4-99DA-B53E99118E59}"/>
              </a:ext>
            </a:extLst>
          </p:cNvPr>
          <p:cNvGraphicFramePr>
            <a:graphicFrameLocks noGrp="1"/>
          </p:cNvGraphicFramePr>
          <p:nvPr>
            <p:extLst>
              <p:ext uri="{D42A27DB-BD31-4B8C-83A1-F6EECF244321}">
                <p14:modId xmlns:p14="http://schemas.microsoft.com/office/powerpoint/2010/main" val="2397653818"/>
              </p:ext>
            </p:extLst>
          </p:nvPr>
        </p:nvGraphicFramePr>
        <p:xfrm>
          <a:off x="1303816" y="4972789"/>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707535146"/>
                    </a:ext>
                  </a:extLst>
                </a:gridCol>
                <a:gridCol w="3236585">
                  <a:extLst>
                    <a:ext uri="{9D8B030D-6E8A-4147-A177-3AD203B41FA5}">
                      <a16:colId xmlns:a16="http://schemas.microsoft.com/office/drawing/2014/main" val="4236612690"/>
                    </a:ext>
                  </a:extLst>
                </a:gridCol>
                <a:gridCol w="2862943">
                  <a:extLst>
                    <a:ext uri="{9D8B030D-6E8A-4147-A177-3AD203B41FA5}">
                      <a16:colId xmlns:a16="http://schemas.microsoft.com/office/drawing/2014/main" val="337642340"/>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dirty="0">
                          <a:solidFill>
                            <a:srgbClr val="FFFF00"/>
                          </a:solidFill>
                        </a:rPr>
                        <a:t>Month Start: </a:t>
                      </a:r>
                      <a:r>
                        <a:rPr lang="en-US" sz="1800" b="1" dirty="0">
                          <a:solidFill>
                            <a:schemeClr val="bg1"/>
                          </a:solidFill>
                        </a:rPr>
                        <a:t>Mar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Apr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extLst>
                  <a:ext uri="{0D108BD9-81ED-4DB2-BD59-A6C34878D82A}">
                    <a16:rowId xmlns:a16="http://schemas.microsoft.com/office/drawing/2014/main" val="975935162"/>
                  </a:ext>
                </a:extLst>
              </a:tr>
            </a:tbl>
          </a:graphicData>
        </a:graphic>
      </p:graphicFrame>
      <p:sp>
        <p:nvSpPr>
          <p:cNvPr id="5" name="Rectangle 4">
            <a:extLst>
              <a:ext uri="{FF2B5EF4-FFF2-40B4-BE49-F238E27FC236}">
                <a16:creationId xmlns:a16="http://schemas.microsoft.com/office/drawing/2014/main" id="{49F23E95-1970-4CF5-A7B8-09A3E31DD5A7}"/>
              </a:ext>
            </a:extLst>
          </p:cNvPr>
          <p:cNvSpPr/>
          <p:nvPr/>
        </p:nvSpPr>
        <p:spPr>
          <a:xfrm>
            <a:off x="1844040" y="4120557"/>
            <a:ext cx="8575040" cy="430887"/>
          </a:xfrm>
          <a:prstGeom prst="rect">
            <a:avLst/>
          </a:prstGeom>
        </p:spPr>
        <p:txBody>
          <a:bodyPr wrap="square">
            <a:spAutoFit/>
          </a:bodyPr>
          <a:lstStyle/>
          <a:p>
            <a:r>
              <a:rPr lang="en-US" sz="2200" b="1" dirty="0"/>
              <a:t>Which months are there between previous and associated read dates?</a:t>
            </a:r>
          </a:p>
        </p:txBody>
      </p:sp>
    </p:spTree>
    <p:extLst>
      <p:ext uri="{BB962C8B-B14F-4D97-AF65-F5344CB8AC3E}">
        <p14:creationId xmlns:p14="http://schemas.microsoft.com/office/powerpoint/2010/main" val="1495913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10" grpId="0" animBg="1"/>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838200" y="151319"/>
            <a:ext cx="10515600" cy="1325563"/>
          </a:xfrm>
        </p:spPr>
        <p:txBody>
          <a:bodyPr>
            <a:normAutofit/>
          </a:bodyPr>
          <a:lstStyle/>
          <a:p>
            <a:r>
              <a:rPr lang="en-US" sz="4000" b="1" dirty="0">
                <a:solidFill>
                  <a:schemeClr val="accent6">
                    <a:lumMod val="75000"/>
                  </a:schemeClr>
                </a:solidFill>
              </a:rPr>
              <a:t>How Much Water Used in each Month?  </a:t>
            </a:r>
            <a:br>
              <a:rPr lang="en-US" b="1" dirty="0">
                <a:solidFill>
                  <a:schemeClr val="accent6">
                    <a:lumMod val="75000"/>
                  </a:schemeClr>
                </a:solidFill>
              </a:rPr>
            </a:br>
            <a:endParaRPr lang="en-US" sz="2400" b="1"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149406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 </a:t>
            </a:r>
            <a:r>
              <a:rPr lang="en-US" b="1" dirty="0">
                <a:solidFill>
                  <a:srgbClr val="FF0000"/>
                </a:solidFill>
              </a:rPr>
              <a:t>55 days</a:t>
            </a:r>
          </a:p>
          <a:p>
            <a:r>
              <a:rPr lang="en-US" b="1" dirty="0">
                <a:solidFill>
                  <a:schemeClr val="tx1"/>
                </a:solidFill>
              </a:rPr>
              <a:t>How much usage is recorded since last meter read? </a:t>
            </a:r>
            <a:r>
              <a:rPr lang="en-US" b="1" dirty="0">
                <a:solidFill>
                  <a:srgbClr val="FFFF00"/>
                </a:solidFill>
              </a:rPr>
              <a:t>Water Usage:</a:t>
            </a:r>
            <a:r>
              <a:rPr lang="en-US" dirty="0"/>
              <a:t> </a:t>
            </a:r>
            <a:r>
              <a:rPr lang="en-US" b="1" dirty="0">
                <a:solidFill>
                  <a:srgbClr val="FF0000"/>
                </a:solidFill>
              </a:rPr>
              <a:t>26 </a:t>
            </a:r>
            <a:r>
              <a:rPr lang="en-US" b="1" dirty="0" err="1">
                <a:solidFill>
                  <a:srgbClr val="FF0000"/>
                </a:solidFill>
              </a:rPr>
              <a:t>hcf</a:t>
            </a:r>
            <a:endParaRPr lang="en-US" b="1" dirty="0">
              <a:solidFill>
                <a:srgbClr val="FF0000"/>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214786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a:p>
            <a:pPr algn="ctr"/>
            <a:r>
              <a:rPr lang="en-US" b="1" dirty="0">
                <a:solidFill>
                  <a:schemeClr val="bg1"/>
                </a:solidFill>
              </a:rPr>
              <a:t>Mar 16, 2020</a:t>
            </a:r>
          </a:p>
        </p:txBody>
      </p:sp>
      <p:sp>
        <p:nvSpPr>
          <p:cNvPr id="10" name="Oval 9">
            <a:extLst>
              <a:ext uri="{FF2B5EF4-FFF2-40B4-BE49-F238E27FC236}">
                <a16:creationId xmlns:a16="http://schemas.microsoft.com/office/drawing/2014/main" id="{A5855DF6-DCD7-4EF1-B37E-F549CECE3552}"/>
              </a:ext>
            </a:extLst>
          </p:cNvPr>
          <p:cNvSpPr/>
          <p:nvPr/>
        </p:nvSpPr>
        <p:spPr>
          <a:xfrm>
            <a:off x="9922716" y="205004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a:p>
            <a:pPr algn="ctr"/>
            <a:r>
              <a:rPr lang="en-US" b="1" dirty="0">
                <a:solidFill>
                  <a:schemeClr val="bg1"/>
                </a:solidFill>
              </a:rPr>
              <a:t>May 10, 2020</a:t>
            </a:r>
          </a:p>
        </p:txBody>
      </p:sp>
      <p:sp>
        <p:nvSpPr>
          <p:cNvPr id="17" name="TextBox 16">
            <a:extLst>
              <a:ext uri="{FF2B5EF4-FFF2-40B4-BE49-F238E27FC236}">
                <a16:creationId xmlns:a16="http://schemas.microsoft.com/office/drawing/2014/main" id="{79EC70BF-096C-44DE-9D31-5BC206FA15A4}"/>
              </a:ext>
            </a:extLst>
          </p:cNvPr>
          <p:cNvSpPr txBox="1"/>
          <p:nvPr/>
        </p:nvSpPr>
        <p:spPr>
          <a:xfrm>
            <a:off x="838200" y="3655559"/>
            <a:ext cx="9160324" cy="830997"/>
          </a:xfrm>
          <a:prstGeom prst="rect">
            <a:avLst/>
          </a:prstGeom>
          <a:noFill/>
        </p:spPr>
        <p:txBody>
          <a:bodyPr wrap="square" rtlCol="0">
            <a:spAutoFit/>
          </a:bodyPr>
          <a:lstStyle/>
          <a:p>
            <a:pPr algn="ctr"/>
            <a:r>
              <a:rPr lang="en-US" sz="2400" b="1" dirty="0"/>
              <a:t>How many </a:t>
            </a:r>
            <a:r>
              <a:rPr lang="en-US" sz="2400" b="1" u="sng" dirty="0"/>
              <a:t>days </a:t>
            </a:r>
            <a:r>
              <a:rPr lang="en-US" sz="2400" b="1" dirty="0"/>
              <a:t>should be counted in each month?</a:t>
            </a:r>
          </a:p>
          <a:p>
            <a:endParaRPr lang="en-US" sz="2400" b="1" dirty="0"/>
          </a:p>
        </p:txBody>
      </p:sp>
      <p:graphicFrame>
        <p:nvGraphicFramePr>
          <p:cNvPr id="25" name="Table 24">
            <a:extLst>
              <a:ext uri="{FF2B5EF4-FFF2-40B4-BE49-F238E27FC236}">
                <a16:creationId xmlns:a16="http://schemas.microsoft.com/office/drawing/2014/main" id="{F9436AC8-42F3-4CE4-99DA-B53E99118E59}"/>
              </a:ext>
            </a:extLst>
          </p:cNvPr>
          <p:cNvGraphicFramePr>
            <a:graphicFrameLocks noGrp="1"/>
          </p:cNvGraphicFramePr>
          <p:nvPr>
            <p:extLst>
              <p:ext uri="{D42A27DB-BD31-4B8C-83A1-F6EECF244321}">
                <p14:modId xmlns:p14="http://schemas.microsoft.com/office/powerpoint/2010/main" val="430504622"/>
              </p:ext>
            </p:extLst>
          </p:nvPr>
        </p:nvGraphicFramePr>
        <p:xfrm>
          <a:off x="1320855" y="4152951"/>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707535146"/>
                    </a:ext>
                  </a:extLst>
                </a:gridCol>
                <a:gridCol w="3236585">
                  <a:extLst>
                    <a:ext uri="{9D8B030D-6E8A-4147-A177-3AD203B41FA5}">
                      <a16:colId xmlns:a16="http://schemas.microsoft.com/office/drawing/2014/main" val="4236612690"/>
                    </a:ext>
                  </a:extLst>
                </a:gridCol>
                <a:gridCol w="2862943">
                  <a:extLst>
                    <a:ext uri="{9D8B030D-6E8A-4147-A177-3AD203B41FA5}">
                      <a16:colId xmlns:a16="http://schemas.microsoft.com/office/drawing/2014/main" val="337642340"/>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dirty="0">
                          <a:solidFill>
                            <a:srgbClr val="FFFF00"/>
                          </a:solidFill>
                        </a:rPr>
                        <a:t>Month Start: </a:t>
                      </a:r>
                      <a:r>
                        <a:rPr lang="en-US" sz="1800" b="1" dirty="0">
                          <a:solidFill>
                            <a:schemeClr val="bg1"/>
                          </a:solidFill>
                        </a:rPr>
                        <a:t>Mar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Apr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extLst>
                  <a:ext uri="{0D108BD9-81ED-4DB2-BD59-A6C34878D82A}">
                    <a16:rowId xmlns:a16="http://schemas.microsoft.com/office/drawing/2014/main" val="975935162"/>
                  </a:ext>
                </a:extLst>
              </a:tr>
            </a:tbl>
          </a:graphicData>
        </a:graphic>
      </p:graphicFrame>
      <p:graphicFrame>
        <p:nvGraphicFramePr>
          <p:cNvPr id="26" name="Table 25">
            <a:extLst>
              <a:ext uri="{FF2B5EF4-FFF2-40B4-BE49-F238E27FC236}">
                <a16:creationId xmlns:a16="http://schemas.microsoft.com/office/drawing/2014/main" id="{B341C9A0-1839-4B12-90F7-1A6D7C763BAF}"/>
              </a:ext>
            </a:extLst>
          </p:cNvPr>
          <p:cNvGraphicFramePr>
            <a:graphicFrameLocks noGrp="1"/>
          </p:cNvGraphicFramePr>
          <p:nvPr>
            <p:extLst>
              <p:ext uri="{D42A27DB-BD31-4B8C-83A1-F6EECF244321}">
                <p14:modId xmlns:p14="http://schemas.microsoft.com/office/powerpoint/2010/main" val="788958437"/>
              </p:ext>
            </p:extLst>
          </p:nvPr>
        </p:nvGraphicFramePr>
        <p:xfrm>
          <a:off x="1320855" y="5546090"/>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1710873833"/>
                    </a:ext>
                  </a:extLst>
                </a:gridCol>
                <a:gridCol w="3236585">
                  <a:extLst>
                    <a:ext uri="{9D8B030D-6E8A-4147-A177-3AD203B41FA5}">
                      <a16:colId xmlns:a16="http://schemas.microsoft.com/office/drawing/2014/main" val="2389563071"/>
                    </a:ext>
                  </a:extLst>
                </a:gridCol>
                <a:gridCol w="2862943">
                  <a:extLst>
                    <a:ext uri="{9D8B030D-6E8A-4147-A177-3AD203B41FA5}">
                      <a16:colId xmlns:a16="http://schemas.microsoft.com/office/drawing/2014/main" val="1528078058"/>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24359690"/>
                  </a:ext>
                </a:extLst>
              </a:tr>
            </a:tbl>
          </a:graphicData>
        </a:graphic>
      </p:graphicFrame>
      <p:cxnSp>
        <p:nvCxnSpPr>
          <p:cNvPr id="14" name="Straight Arrow Connector 13">
            <a:extLst>
              <a:ext uri="{FF2B5EF4-FFF2-40B4-BE49-F238E27FC236}">
                <a16:creationId xmlns:a16="http://schemas.microsoft.com/office/drawing/2014/main" id="{E2C566B0-D335-461C-8AE9-78DF18E06DC7}"/>
              </a:ext>
            </a:extLst>
          </p:cNvPr>
          <p:cNvCxnSpPr/>
          <p:nvPr/>
        </p:nvCxnSpPr>
        <p:spPr>
          <a:xfrm>
            <a:off x="2712720" y="4716196"/>
            <a:ext cx="0" cy="785444"/>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6" name="Straight Arrow Connector 15">
            <a:extLst>
              <a:ext uri="{FF2B5EF4-FFF2-40B4-BE49-F238E27FC236}">
                <a16:creationId xmlns:a16="http://schemas.microsoft.com/office/drawing/2014/main" id="{38DBFD0C-E1F5-434E-A336-91B27B01DEF8}"/>
              </a:ext>
            </a:extLst>
          </p:cNvPr>
          <p:cNvCxnSpPr/>
          <p:nvPr/>
        </p:nvCxnSpPr>
        <p:spPr>
          <a:xfrm>
            <a:off x="6329680" y="4706992"/>
            <a:ext cx="0" cy="839098"/>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9" name="Straight Arrow Connector 18">
            <a:extLst>
              <a:ext uri="{FF2B5EF4-FFF2-40B4-BE49-F238E27FC236}">
                <a16:creationId xmlns:a16="http://schemas.microsoft.com/office/drawing/2014/main" id="{278EB03C-18B9-456F-95FC-60616A352147}"/>
              </a:ext>
            </a:extLst>
          </p:cNvPr>
          <p:cNvCxnSpPr/>
          <p:nvPr/>
        </p:nvCxnSpPr>
        <p:spPr>
          <a:xfrm>
            <a:off x="9479280" y="4725286"/>
            <a:ext cx="0" cy="820804"/>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368063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894080" y="204611"/>
            <a:ext cx="10515600" cy="1325563"/>
          </a:xfrm>
        </p:spPr>
        <p:txBody>
          <a:bodyPr>
            <a:normAutofit/>
          </a:bodyPr>
          <a:lstStyle/>
          <a:p>
            <a:r>
              <a:rPr lang="en-US" sz="4000" b="1" dirty="0">
                <a:solidFill>
                  <a:schemeClr val="accent6">
                    <a:lumMod val="75000"/>
                  </a:schemeClr>
                </a:solidFill>
              </a:rPr>
              <a:t>How Much Water Used in each Month?  </a:t>
            </a:r>
            <a:br>
              <a:rPr lang="en-US" b="1" dirty="0">
                <a:solidFill>
                  <a:schemeClr val="accent6">
                    <a:lumMod val="75000"/>
                  </a:schemeClr>
                </a:solidFill>
              </a:rPr>
            </a:br>
            <a:endParaRPr lang="en-US" sz="2400" b="1"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119434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 </a:t>
            </a:r>
            <a:r>
              <a:rPr lang="en-US" b="1" dirty="0">
                <a:solidFill>
                  <a:srgbClr val="FF0000"/>
                </a:solidFill>
              </a:rPr>
              <a:t>55 days</a:t>
            </a:r>
          </a:p>
          <a:p>
            <a:r>
              <a:rPr lang="en-US" b="1" dirty="0">
                <a:solidFill>
                  <a:schemeClr val="tx1"/>
                </a:solidFill>
              </a:rPr>
              <a:t>How much usage is recorded since last meter read? </a:t>
            </a:r>
            <a:r>
              <a:rPr lang="en-US" b="1" dirty="0">
                <a:solidFill>
                  <a:srgbClr val="FFFF00"/>
                </a:solidFill>
              </a:rPr>
              <a:t>Water Usage:</a:t>
            </a:r>
            <a:r>
              <a:rPr lang="en-US" dirty="0"/>
              <a:t> </a:t>
            </a:r>
            <a:r>
              <a:rPr lang="en-US" b="1" dirty="0">
                <a:solidFill>
                  <a:srgbClr val="FF0000"/>
                </a:solidFill>
              </a:rPr>
              <a:t>26 </a:t>
            </a:r>
            <a:r>
              <a:rPr lang="en-US" b="1" dirty="0" err="1">
                <a:solidFill>
                  <a:srgbClr val="FF0000"/>
                </a:solidFill>
              </a:rPr>
              <a:t>hcf</a:t>
            </a:r>
            <a:endParaRPr lang="en-US" b="1" dirty="0">
              <a:solidFill>
                <a:srgbClr val="FF0000"/>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184814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a:p>
            <a:pPr algn="ctr"/>
            <a:r>
              <a:rPr lang="en-US" b="1" dirty="0">
                <a:solidFill>
                  <a:schemeClr val="bg1"/>
                </a:solidFill>
              </a:rPr>
              <a:t>Mar 16, 2020</a:t>
            </a:r>
          </a:p>
        </p:txBody>
      </p:sp>
      <p:sp>
        <p:nvSpPr>
          <p:cNvPr id="10" name="Oval 9">
            <a:extLst>
              <a:ext uri="{FF2B5EF4-FFF2-40B4-BE49-F238E27FC236}">
                <a16:creationId xmlns:a16="http://schemas.microsoft.com/office/drawing/2014/main" id="{A5855DF6-DCD7-4EF1-B37E-F549CECE3552}"/>
              </a:ext>
            </a:extLst>
          </p:cNvPr>
          <p:cNvSpPr/>
          <p:nvPr/>
        </p:nvSpPr>
        <p:spPr>
          <a:xfrm>
            <a:off x="9922716" y="175032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a:p>
            <a:pPr algn="ctr"/>
            <a:r>
              <a:rPr lang="en-US" b="1" dirty="0">
                <a:solidFill>
                  <a:schemeClr val="bg1"/>
                </a:solidFill>
              </a:rPr>
              <a:t>May 10, 2020</a:t>
            </a:r>
          </a:p>
        </p:txBody>
      </p:sp>
      <p:graphicFrame>
        <p:nvGraphicFramePr>
          <p:cNvPr id="7" name="Table 6">
            <a:extLst>
              <a:ext uri="{FF2B5EF4-FFF2-40B4-BE49-F238E27FC236}">
                <a16:creationId xmlns:a16="http://schemas.microsoft.com/office/drawing/2014/main" id="{9B0F65F2-01ED-47AD-ABDB-460191773F6A}"/>
              </a:ext>
            </a:extLst>
          </p:cNvPr>
          <p:cNvGraphicFramePr>
            <a:graphicFrameLocks noGrp="1"/>
          </p:cNvGraphicFramePr>
          <p:nvPr>
            <p:extLst>
              <p:ext uri="{D42A27DB-BD31-4B8C-83A1-F6EECF244321}">
                <p14:modId xmlns:p14="http://schemas.microsoft.com/office/powerpoint/2010/main" val="1698188470"/>
              </p:ext>
            </p:extLst>
          </p:nvPr>
        </p:nvGraphicFramePr>
        <p:xfrm>
          <a:off x="1259241" y="5946798"/>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128080046"/>
                    </a:ext>
                  </a:extLst>
                </a:gridCol>
                <a:gridCol w="3236585">
                  <a:extLst>
                    <a:ext uri="{9D8B030D-6E8A-4147-A177-3AD203B41FA5}">
                      <a16:colId xmlns:a16="http://schemas.microsoft.com/office/drawing/2014/main" val="3995383252"/>
                    </a:ext>
                  </a:extLst>
                </a:gridCol>
                <a:gridCol w="2862943">
                  <a:extLst>
                    <a:ext uri="{9D8B030D-6E8A-4147-A177-3AD203B41FA5}">
                      <a16:colId xmlns:a16="http://schemas.microsoft.com/office/drawing/2014/main" val="4187167567"/>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a:t>
                      </a:r>
                      <a:r>
                        <a:rPr lang="en-US" sz="1800" b="1" kern="1200" dirty="0">
                          <a:solidFill>
                            <a:schemeClr val="tx1"/>
                          </a:solidFill>
                          <a:latin typeface="+mn-lt"/>
                          <a:ea typeface="+mn-ea"/>
                          <a:cs typeface="+mn-cs"/>
                        </a:rPr>
                        <a:t>(26/55)*16= </a:t>
                      </a:r>
                      <a:r>
                        <a:rPr lang="en-US" sz="1800" b="1" kern="1200" dirty="0">
                          <a:solidFill>
                            <a:srgbClr val="FF0000"/>
                          </a:solidFill>
                          <a:latin typeface="+mn-lt"/>
                          <a:ea typeface="+mn-ea"/>
                          <a:cs typeface="+mn-cs"/>
                        </a:rPr>
                        <a:t>7.56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a:t>
                      </a:r>
                      <a:r>
                        <a:rPr lang="en-US" sz="1800" b="1" kern="1200" dirty="0">
                          <a:solidFill>
                            <a:srgbClr val="FF0000"/>
                          </a:solidFill>
                          <a:latin typeface="+mn-lt"/>
                          <a:ea typeface="+mn-ea"/>
                          <a:cs typeface="+mn-cs"/>
                        </a:rPr>
                        <a:t>14.18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a:t>
                      </a:r>
                      <a:r>
                        <a:rPr lang="en-US" sz="1800" b="1" kern="1200" dirty="0">
                          <a:solidFill>
                            <a:srgbClr val="FF0000"/>
                          </a:solidFill>
                          <a:latin typeface="+mn-lt"/>
                          <a:ea typeface="+mn-ea"/>
                          <a:cs typeface="+mn-cs"/>
                        </a:rPr>
                        <a:t>4.25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985529444"/>
                  </a:ext>
                </a:extLst>
              </a:tr>
            </a:tbl>
          </a:graphicData>
        </a:graphic>
      </p:graphicFrame>
      <p:sp>
        <p:nvSpPr>
          <p:cNvPr id="17" name="TextBox 16">
            <a:extLst>
              <a:ext uri="{FF2B5EF4-FFF2-40B4-BE49-F238E27FC236}">
                <a16:creationId xmlns:a16="http://schemas.microsoft.com/office/drawing/2014/main" id="{79EC70BF-096C-44DE-9D31-5BC206FA15A4}"/>
              </a:ext>
            </a:extLst>
          </p:cNvPr>
          <p:cNvSpPr txBox="1"/>
          <p:nvPr/>
        </p:nvSpPr>
        <p:spPr>
          <a:xfrm>
            <a:off x="1228984" y="3503772"/>
            <a:ext cx="9160324" cy="830997"/>
          </a:xfrm>
          <a:prstGeom prst="rect">
            <a:avLst/>
          </a:prstGeom>
          <a:noFill/>
        </p:spPr>
        <p:txBody>
          <a:bodyPr wrap="square" rtlCol="0">
            <a:spAutoFit/>
          </a:bodyPr>
          <a:lstStyle/>
          <a:p>
            <a:pPr algn="ctr"/>
            <a:r>
              <a:rPr lang="en-US" sz="2400" b="1" dirty="0"/>
              <a:t>How much </a:t>
            </a:r>
            <a:r>
              <a:rPr lang="en-US" sz="2400" b="1" u="sng" dirty="0"/>
              <a:t>usage</a:t>
            </a:r>
            <a:r>
              <a:rPr lang="en-US" sz="2400" b="1" dirty="0"/>
              <a:t> should be counted in each month?</a:t>
            </a:r>
          </a:p>
          <a:p>
            <a:endParaRPr lang="en-US" sz="2400" b="1" dirty="0"/>
          </a:p>
        </p:txBody>
      </p:sp>
      <p:graphicFrame>
        <p:nvGraphicFramePr>
          <p:cNvPr id="25" name="Table 24">
            <a:extLst>
              <a:ext uri="{FF2B5EF4-FFF2-40B4-BE49-F238E27FC236}">
                <a16:creationId xmlns:a16="http://schemas.microsoft.com/office/drawing/2014/main" id="{F9436AC8-42F3-4CE4-99DA-B53E99118E59}"/>
              </a:ext>
            </a:extLst>
          </p:cNvPr>
          <p:cNvGraphicFramePr>
            <a:graphicFrameLocks noGrp="1"/>
          </p:cNvGraphicFramePr>
          <p:nvPr>
            <p:extLst>
              <p:ext uri="{D42A27DB-BD31-4B8C-83A1-F6EECF244321}">
                <p14:modId xmlns:p14="http://schemas.microsoft.com/office/powerpoint/2010/main" val="2259288447"/>
              </p:ext>
            </p:extLst>
          </p:nvPr>
        </p:nvGraphicFramePr>
        <p:xfrm>
          <a:off x="1294801" y="4061430"/>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707535146"/>
                    </a:ext>
                  </a:extLst>
                </a:gridCol>
                <a:gridCol w="3236585">
                  <a:extLst>
                    <a:ext uri="{9D8B030D-6E8A-4147-A177-3AD203B41FA5}">
                      <a16:colId xmlns:a16="http://schemas.microsoft.com/office/drawing/2014/main" val="4236612690"/>
                    </a:ext>
                  </a:extLst>
                </a:gridCol>
                <a:gridCol w="2862943">
                  <a:extLst>
                    <a:ext uri="{9D8B030D-6E8A-4147-A177-3AD203B41FA5}">
                      <a16:colId xmlns:a16="http://schemas.microsoft.com/office/drawing/2014/main" val="337642340"/>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dirty="0">
                          <a:solidFill>
                            <a:srgbClr val="FFFF00"/>
                          </a:solidFill>
                        </a:rPr>
                        <a:t>Month Start: </a:t>
                      </a:r>
                      <a:r>
                        <a:rPr lang="en-US" sz="1800" b="1" dirty="0">
                          <a:solidFill>
                            <a:schemeClr val="bg1"/>
                          </a:solidFill>
                        </a:rPr>
                        <a:t>Mar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Apr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extLst>
                  <a:ext uri="{0D108BD9-81ED-4DB2-BD59-A6C34878D82A}">
                    <a16:rowId xmlns:a16="http://schemas.microsoft.com/office/drawing/2014/main" val="975935162"/>
                  </a:ext>
                </a:extLst>
              </a:tr>
            </a:tbl>
          </a:graphicData>
        </a:graphic>
      </p:graphicFrame>
      <p:graphicFrame>
        <p:nvGraphicFramePr>
          <p:cNvPr id="26" name="Table 25">
            <a:extLst>
              <a:ext uri="{FF2B5EF4-FFF2-40B4-BE49-F238E27FC236}">
                <a16:creationId xmlns:a16="http://schemas.microsoft.com/office/drawing/2014/main" id="{B341C9A0-1839-4B12-90F7-1A6D7C763BAF}"/>
              </a:ext>
            </a:extLst>
          </p:cNvPr>
          <p:cNvGraphicFramePr>
            <a:graphicFrameLocks noGrp="1"/>
          </p:cNvGraphicFramePr>
          <p:nvPr>
            <p:extLst>
              <p:ext uri="{D42A27DB-BD31-4B8C-83A1-F6EECF244321}">
                <p14:modId xmlns:p14="http://schemas.microsoft.com/office/powerpoint/2010/main" val="61109564"/>
              </p:ext>
            </p:extLst>
          </p:nvPr>
        </p:nvGraphicFramePr>
        <p:xfrm>
          <a:off x="1294801" y="4624675"/>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1710873833"/>
                    </a:ext>
                  </a:extLst>
                </a:gridCol>
                <a:gridCol w="3236585">
                  <a:extLst>
                    <a:ext uri="{9D8B030D-6E8A-4147-A177-3AD203B41FA5}">
                      <a16:colId xmlns:a16="http://schemas.microsoft.com/office/drawing/2014/main" val="2389563071"/>
                    </a:ext>
                  </a:extLst>
                </a:gridCol>
                <a:gridCol w="2862943">
                  <a:extLst>
                    <a:ext uri="{9D8B030D-6E8A-4147-A177-3AD203B41FA5}">
                      <a16:colId xmlns:a16="http://schemas.microsoft.com/office/drawing/2014/main" val="1528078058"/>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a:t>
                      </a:r>
                      <a:r>
                        <a:rPr lang="en-US" sz="1800" b="1" kern="1200" dirty="0">
                          <a:solidFill>
                            <a:srgbClr val="FF0000"/>
                          </a:solidFill>
                          <a:latin typeface="+mn-lt"/>
                          <a:ea typeface="+mn-ea"/>
                          <a:cs typeface="+mn-cs"/>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24359690"/>
                  </a:ext>
                </a:extLst>
              </a:tr>
            </a:tbl>
          </a:graphicData>
        </a:graphic>
      </p:graphicFrame>
      <p:cxnSp>
        <p:nvCxnSpPr>
          <p:cNvPr id="28" name="Straight Arrow Connector 27">
            <a:extLst>
              <a:ext uri="{FF2B5EF4-FFF2-40B4-BE49-F238E27FC236}">
                <a16:creationId xmlns:a16="http://schemas.microsoft.com/office/drawing/2014/main" id="{87D9238D-9185-444F-8DB4-371183153600}"/>
              </a:ext>
            </a:extLst>
          </p:cNvPr>
          <p:cNvCxnSpPr/>
          <p:nvPr/>
        </p:nvCxnSpPr>
        <p:spPr>
          <a:xfrm>
            <a:off x="3068320" y="5187920"/>
            <a:ext cx="0" cy="745520"/>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9" name="Straight Arrow Connector 28">
            <a:extLst>
              <a:ext uri="{FF2B5EF4-FFF2-40B4-BE49-F238E27FC236}">
                <a16:creationId xmlns:a16="http://schemas.microsoft.com/office/drawing/2014/main" id="{6FEB2BD1-A0CD-43D7-98DF-0DC111B0F1A2}"/>
              </a:ext>
            </a:extLst>
          </p:cNvPr>
          <p:cNvCxnSpPr/>
          <p:nvPr/>
        </p:nvCxnSpPr>
        <p:spPr>
          <a:xfrm>
            <a:off x="6390640" y="5187920"/>
            <a:ext cx="0" cy="745520"/>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0" name="Straight Arrow Connector 29">
            <a:extLst>
              <a:ext uri="{FF2B5EF4-FFF2-40B4-BE49-F238E27FC236}">
                <a16:creationId xmlns:a16="http://schemas.microsoft.com/office/drawing/2014/main" id="{0A012E04-E03E-4D5F-AAEE-46065F1FEFC4}"/>
              </a:ext>
            </a:extLst>
          </p:cNvPr>
          <p:cNvCxnSpPr/>
          <p:nvPr/>
        </p:nvCxnSpPr>
        <p:spPr>
          <a:xfrm>
            <a:off x="9342120" y="5187920"/>
            <a:ext cx="0" cy="745520"/>
          </a:xfrm>
          <a:prstGeom prst="straightConnector1">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158824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7EA6-DA30-452A-8D1E-3381FBA497A1}"/>
              </a:ext>
            </a:extLst>
          </p:cNvPr>
          <p:cNvSpPr>
            <a:spLocks noGrp="1"/>
          </p:cNvSpPr>
          <p:nvPr>
            <p:ph type="title"/>
          </p:nvPr>
        </p:nvSpPr>
        <p:spPr>
          <a:xfrm>
            <a:off x="838200" y="295181"/>
            <a:ext cx="10515600" cy="1165049"/>
          </a:xfrm>
        </p:spPr>
        <p:txBody>
          <a:bodyPr>
            <a:normAutofit/>
          </a:bodyPr>
          <a:lstStyle/>
          <a:p>
            <a:r>
              <a:rPr lang="en-US" b="1" dirty="0">
                <a:solidFill>
                  <a:schemeClr val="accent6">
                    <a:lumMod val="75000"/>
                  </a:schemeClr>
                </a:solidFill>
              </a:rPr>
              <a:t>How Much Water Used in each Month?  </a:t>
            </a:r>
            <a:br>
              <a:rPr lang="en-US" b="1" dirty="0">
                <a:solidFill>
                  <a:schemeClr val="accent6">
                    <a:lumMod val="75000"/>
                  </a:schemeClr>
                </a:solidFill>
              </a:rPr>
            </a:br>
            <a:endParaRPr lang="en-US" sz="2700" dirty="0">
              <a:solidFill>
                <a:schemeClr val="accent6">
                  <a:lumMod val="75000"/>
                </a:schemeClr>
              </a:solidFill>
            </a:endParaRPr>
          </a:p>
        </p:txBody>
      </p:sp>
      <p:sp>
        <p:nvSpPr>
          <p:cNvPr id="6" name="Rectangle: Rounded Corners 5">
            <a:extLst>
              <a:ext uri="{FF2B5EF4-FFF2-40B4-BE49-F238E27FC236}">
                <a16:creationId xmlns:a16="http://schemas.microsoft.com/office/drawing/2014/main" id="{92BCFD37-6B97-49C0-BE9D-0EDECCD149BF}"/>
              </a:ext>
            </a:extLst>
          </p:cNvPr>
          <p:cNvSpPr/>
          <p:nvPr/>
        </p:nvSpPr>
        <p:spPr>
          <a:xfrm>
            <a:off x="509878" y="1925309"/>
            <a:ext cx="10189028" cy="7218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7347C694-7C41-4AF6-8442-DAC3F81DBB6C}"/>
                  </a:ext>
                </a:extLst>
              </p14:cNvPr>
              <p14:cNvContentPartPr/>
              <p14:nvPr/>
            </p14:nvContentPartPr>
            <p14:xfrm>
              <a:off x="10845091" y="2647175"/>
              <a:ext cx="360" cy="360"/>
            </p14:xfrm>
          </p:contentPart>
        </mc:Choice>
        <mc:Fallback xmlns="">
          <p:pic>
            <p:nvPicPr>
              <p:cNvPr id="11" name="Ink 10">
                <a:extLst>
                  <a:ext uri="{FF2B5EF4-FFF2-40B4-BE49-F238E27FC236}">
                    <a16:creationId xmlns:a16="http://schemas.microsoft.com/office/drawing/2014/main" id="{7347C694-7C41-4AF6-8442-DAC3F81DBB6C}"/>
                  </a:ext>
                </a:extLst>
              </p:cNvPr>
              <p:cNvPicPr/>
              <p:nvPr/>
            </p:nvPicPr>
            <p:blipFill>
              <a:blip r:embed="rId4"/>
              <a:stretch>
                <a:fillRect/>
              </a:stretch>
            </p:blipFill>
            <p:spPr>
              <a:xfrm>
                <a:off x="10827451" y="2629175"/>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8734BE8A-1ABC-4D6D-804C-F3DCD7FF6790}"/>
                  </a:ext>
                </a:extLst>
              </p14:cNvPr>
              <p14:cNvContentPartPr/>
              <p14:nvPr/>
            </p14:nvContentPartPr>
            <p14:xfrm>
              <a:off x="10944811" y="2783975"/>
              <a:ext cx="360" cy="360"/>
            </p14:xfrm>
          </p:contentPart>
        </mc:Choice>
        <mc:Fallback xmlns="">
          <p:pic>
            <p:nvPicPr>
              <p:cNvPr id="12" name="Ink 11">
                <a:extLst>
                  <a:ext uri="{FF2B5EF4-FFF2-40B4-BE49-F238E27FC236}">
                    <a16:creationId xmlns:a16="http://schemas.microsoft.com/office/drawing/2014/main" id="{8734BE8A-1ABC-4D6D-804C-F3DCD7FF6790}"/>
                  </a:ext>
                </a:extLst>
              </p:cNvPr>
              <p:cNvPicPr/>
              <p:nvPr/>
            </p:nvPicPr>
            <p:blipFill>
              <a:blip r:embed="rId4"/>
              <a:stretch>
                <a:fillRect/>
              </a:stretch>
            </p:blipFill>
            <p:spPr>
              <a:xfrm>
                <a:off x="10927171" y="2765975"/>
                <a:ext cx="36000" cy="36000"/>
              </a:xfrm>
              <a:prstGeom prst="rect">
                <a:avLst/>
              </a:prstGeom>
            </p:spPr>
          </p:pic>
        </mc:Fallback>
      </mc:AlternateContent>
      <p:sp>
        <p:nvSpPr>
          <p:cNvPr id="4" name="Arrow: Right 3">
            <a:extLst>
              <a:ext uri="{FF2B5EF4-FFF2-40B4-BE49-F238E27FC236}">
                <a16:creationId xmlns:a16="http://schemas.microsoft.com/office/drawing/2014/main" id="{79686025-CC08-44AE-8964-FC455C37105C}"/>
              </a:ext>
            </a:extLst>
          </p:cNvPr>
          <p:cNvSpPr/>
          <p:nvPr/>
        </p:nvSpPr>
        <p:spPr>
          <a:xfrm>
            <a:off x="2269284" y="1615980"/>
            <a:ext cx="7619355" cy="2402011"/>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How many days elapsed? </a:t>
            </a:r>
            <a:r>
              <a:rPr lang="en-US" b="1" dirty="0">
                <a:solidFill>
                  <a:srgbClr val="FFFF00"/>
                </a:solidFill>
              </a:rPr>
              <a:t>Read Days: </a:t>
            </a:r>
            <a:r>
              <a:rPr lang="en-US" b="1" dirty="0">
                <a:solidFill>
                  <a:srgbClr val="FF0000"/>
                </a:solidFill>
              </a:rPr>
              <a:t>55 days</a:t>
            </a:r>
          </a:p>
          <a:p>
            <a:r>
              <a:rPr lang="en-US" b="1" dirty="0">
                <a:solidFill>
                  <a:schemeClr val="tx1"/>
                </a:solidFill>
              </a:rPr>
              <a:t>How much usage is recorded since last meter read? </a:t>
            </a:r>
            <a:r>
              <a:rPr lang="en-US" b="1" dirty="0">
                <a:solidFill>
                  <a:srgbClr val="FFFF00"/>
                </a:solidFill>
              </a:rPr>
              <a:t>Water Usage:</a:t>
            </a:r>
            <a:r>
              <a:rPr lang="en-US" dirty="0"/>
              <a:t> </a:t>
            </a:r>
            <a:r>
              <a:rPr lang="en-US" b="1" dirty="0">
                <a:solidFill>
                  <a:schemeClr val="accent6">
                    <a:lumMod val="50000"/>
                  </a:schemeClr>
                </a:solidFill>
              </a:rPr>
              <a:t>26 </a:t>
            </a:r>
            <a:r>
              <a:rPr lang="en-US" b="1" dirty="0" err="1">
                <a:solidFill>
                  <a:schemeClr val="accent6">
                    <a:lumMod val="50000"/>
                  </a:schemeClr>
                </a:solidFill>
              </a:rPr>
              <a:t>hcf</a:t>
            </a:r>
            <a:endParaRPr lang="en-US" b="1" dirty="0">
              <a:solidFill>
                <a:schemeClr val="accent6">
                  <a:lumMod val="50000"/>
                </a:schemeClr>
              </a:solidFill>
            </a:endParaRPr>
          </a:p>
        </p:txBody>
      </p:sp>
      <p:sp>
        <p:nvSpPr>
          <p:cNvPr id="3" name="Oval 2">
            <a:extLst>
              <a:ext uri="{FF2B5EF4-FFF2-40B4-BE49-F238E27FC236}">
                <a16:creationId xmlns:a16="http://schemas.microsoft.com/office/drawing/2014/main" id="{A0D10AE9-97D3-45E7-BDBE-C89088CEE69A}"/>
              </a:ext>
            </a:extLst>
          </p:cNvPr>
          <p:cNvSpPr/>
          <p:nvPr/>
        </p:nvSpPr>
        <p:spPr>
          <a:xfrm>
            <a:off x="188685" y="2269783"/>
            <a:ext cx="2080599"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Previous Read Date</a:t>
            </a:r>
          </a:p>
          <a:p>
            <a:pPr algn="ctr"/>
            <a:r>
              <a:rPr lang="en-US" b="1" dirty="0">
                <a:solidFill>
                  <a:schemeClr val="bg1"/>
                </a:solidFill>
              </a:rPr>
              <a:t>Mar 16, 2020</a:t>
            </a:r>
          </a:p>
        </p:txBody>
      </p:sp>
      <p:sp>
        <p:nvSpPr>
          <p:cNvPr id="10" name="Oval 9">
            <a:extLst>
              <a:ext uri="{FF2B5EF4-FFF2-40B4-BE49-F238E27FC236}">
                <a16:creationId xmlns:a16="http://schemas.microsoft.com/office/drawing/2014/main" id="{A5855DF6-DCD7-4EF1-B37E-F549CECE3552}"/>
              </a:ext>
            </a:extLst>
          </p:cNvPr>
          <p:cNvSpPr/>
          <p:nvPr/>
        </p:nvSpPr>
        <p:spPr>
          <a:xfrm>
            <a:off x="9922716" y="2171962"/>
            <a:ext cx="2142491" cy="1291988"/>
          </a:xfrm>
          <a:prstGeom prst="ellipse">
            <a:avLst/>
          </a:prstGeom>
          <a:solidFill>
            <a:srgbClr val="A888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00"/>
                </a:solidFill>
              </a:rPr>
              <a:t>Associated Read Date</a:t>
            </a:r>
          </a:p>
          <a:p>
            <a:pPr algn="ctr"/>
            <a:r>
              <a:rPr lang="en-US" b="1" dirty="0">
                <a:solidFill>
                  <a:schemeClr val="bg1"/>
                </a:solidFill>
              </a:rPr>
              <a:t>May 10, 2020</a:t>
            </a:r>
          </a:p>
        </p:txBody>
      </p:sp>
      <p:graphicFrame>
        <p:nvGraphicFramePr>
          <p:cNvPr id="7" name="Table 6">
            <a:extLst>
              <a:ext uri="{FF2B5EF4-FFF2-40B4-BE49-F238E27FC236}">
                <a16:creationId xmlns:a16="http://schemas.microsoft.com/office/drawing/2014/main" id="{9B0F65F2-01ED-47AD-ABDB-460191773F6A}"/>
              </a:ext>
            </a:extLst>
          </p:cNvPr>
          <p:cNvGraphicFramePr>
            <a:graphicFrameLocks noGrp="1"/>
          </p:cNvGraphicFramePr>
          <p:nvPr>
            <p:extLst>
              <p:ext uri="{D42A27DB-BD31-4B8C-83A1-F6EECF244321}">
                <p14:modId xmlns:p14="http://schemas.microsoft.com/office/powerpoint/2010/main" val="1954491392"/>
              </p:ext>
            </p:extLst>
          </p:nvPr>
        </p:nvGraphicFramePr>
        <p:xfrm>
          <a:off x="1294801" y="5182333"/>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128080046"/>
                    </a:ext>
                  </a:extLst>
                </a:gridCol>
                <a:gridCol w="3236585">
                  <a:extLst>
                    <a:ext uri="{9D8B030D-6E8A-4147-A177-3AD203B41FA5}">
                      <a16:colId xmlns:a16="http://schemas.microsoft.com/office/drawing/2014/main" val="3995383252"/>
                    </a:ext>
                  </a:extLst>
                </a:gridCol>
                <a:gridCol w="2862943">
                  <a:extLst>
                    <a:ext uri="{9D8B030D-6E8A-4147-A177-3AD203B41FA5}">
                      <a16:colId xmlns:a16="http://schemas.microsoft.com/office/drawing/2014/main" val="4187167567"/>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in March: </a:t>
                      </a:r>
                      <a:r>
                        <a:rPr lang="en-US" sz="1800" b="1" kern="1200" dirty="0">
                          <a:solidFill>
                            <a:schemeClr val="accent6">
                              <a:lumMod val="50000"/>
                            </a:schemeClr>
                          </a:solidFill>
                          <a:latin typeface="+mn-lt"/>
                          <a:ea typeface="+mn-ea"/>
                          <a:cs typeface="+mn-cs"/>
                        </a:rPr>
                        <a:t>7.56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in April: </a:t>
                      </a:r>
                      <a:r>
                        <a:rPr lang="en-US" sz="1800" b="1" kern="1200" dirty="0">
                          <a:solidFill>
                            <a:schemeClr val="accent6">
                              <a:lumMod val="50000"/>
                            </a:schemeClr>
                          </a:solidFill>
                          <a:latin typeface="+mn-lt"/>
                          <a:ea typeface="+mn-ea"/>
                          <a:cs typeface="+mn-cs"/>
                        </a:rPr>
                        <a:t>14.18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Usage to count in May: </a:t>
                      </a:r>
                      <a:r>
                        <a:rPr lang="en-US" sz="1800" b="1" kern="1200" dirty="0">
                          <a:solidFill>
                            <a:schemeClr val="accent6">
                              <a:lumMod val="50000"/>
                            </a:schemeClr>
                          </a:solidFill>
                          <a:latin typeface="+mn-lt"/>
                          <a:ea typeface="+mn-ea"/>
                          <a:cs typeface="+mn-cs"/>
                        </a:rPr>
                        <a:t>4.25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985529444"/>
                  </a:ext>
                </a:extLst>
              </a:tr>
            </a:tbl>
          </a:graphicData>
        </a:graphic>
      </p:graphicFrame>
      <p:graphicFrame>
        <p:nvGraphicFramePr>
          <p:cNvPr id="25" name="Table 24">
            <a:extLst>
              <a:ext uri="{FF2B5EF4-FFF2-40B4-BE49-F238E27FC236}">
                <a16:creationId xmlns:a16="http://schemas.microsoft.com/office/drawing/2014/main" id="{F9436AC8-42F3-4CE4-99DA-B53E99118E59}"/>
              </a:ext>
            </a:extLst>
          </p:cNvPr>
          <p:cNvGraphicFramePr>
            <a:graphicFrameLocks noGrp="1"/>
          </p:cNvGraphicFramePr>
          <p:nvPr/>
        </p:nvGraphicFramePr>
        <p:xfrm>
          <a:off x="1294801" y="4061430"/>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3707535146"/>
                    </a:ext>
                  </a:extLst>
                </a:gridCol>
                <a:gridCol w="3236585">
                  <a:extLst>
                    <a:ext uri="{9D8B030D-6E8A-4147-A177-3AD203B41FA5}">
                      <a16:colId xmlns:a16="http://schemas.microsoft.com/office/drawing/2014/main" val="4236612690"/>
                    </a:ext>
                  </a:extLst>
                </a:gridCol>
                <a:gridCol w="2862943">
                  <a:extLst>
                    <a:ext uri="{9D8B030D-6E8A-4147-A177-3AD203B41FA5}">
                      <a16:colId xmlns:a16="http://schemas.microsoft.com/office/drawing/2014/main" val="337642340"/>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dirty="0">
                          <a:solidFill>
                            <a:srgbClr val="FFFF00"/>
                          </a:solidFill>
                        </a:rPr>
                        <a:t>Month Start: </a:t>
                      </a:r>
                      <a:r>
                        <a:rPr lang="en-US" sz="1800" b="1" dirty="0">
                          <a:solidFill>
                            <a:schemeClr val="bg1"/>
                          </a:solidFill>
                        </a:rPr>
                        <a:t>Mar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Apr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Month Start: </a:t>
                      </a:r>
                      <a:r>
                        <a:rPr lang="en-US" sz="1800" b="1" kern="1200" dirty="0">
                          <a:solidFill>
                            <a:schemeClr val="bg1"/>
                          </a:solidFill>
                          <a:latin typeface="+mn-lt"/>
                          <a:ea typeface="+mn-ea"/>
                          <a:cs typeface="+mn-cs"/>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888D8"/>
                    </a:solidFill>
                  </a:tcPr>
                </a:tc>
                <a:extLst>
                  <a:ext uri="{0D108BD9-81ED-4DB2-BD59-A6C34878D82A}">
                    <a16:rowId xmlns:a16="http://schemas.microsoft.com/office/drawing/2014/main" val="975935162"/>
                  </a:ext>
                </a:extLst>
              </a:tr>
            </a:tbl>
          </a:graphicData>
        </a:graphic>
      </p:graphicFrame>
      <p:graphicFrame>
        <p:nvGraphicFramePr>
          <p:cNvPr id="26" name="Table 25">
            <a:extLst>
              <a:ext uri="{FF2B5EF4-FFF2-40B4-BE49-F238E27FC236}">
                <a16:creationId xmlns:a16="http://schemas.microsoft.com/office/drawing/2014/main" id="{B341C9A0-1839-4B12-90F7-1A6D7C763BAF}"/>
              </a:ext>
            </a:extLst>
          </p:cNvPr>
          <p:cNvGraphicFramePr>
            <a:graphicFrameLocks noGrp="1"/>
          </p:cNvGraphicFramePr>
          <p:nvPr>
            <p:extLst>
              <p:ext uri="{D42A27DB-BD31-4B8C-83A1-F6EECF244321}">
                <p14:modId xmlns:p14="http://schemas.microsoft.com/office/powerpoint/2010/main" val="1792296834"/>
              </p:ext>
            </p:extLst>
          </p:nvPr>
        </p:nvGraphicFramePr>
        <p:xfrm>
          <a:off x="1294801" y="4624675"/>
          <a:ext cx="9550290" cy="563245"/>
        </p:xfrm>
        <a:graphic>
          <a:graphicData uri="http://schemas.openxmlformats.org/drawingml/2006/table">
            <a:tbl>
              <a:tblPr firstRow="1" bandRow="1">
                <a:tableStyleId>{00A15C55-8517-42AA-B614-E9B94910E393}</a:tableStyleId>
              </a:tblPr>
              <a:tblGrid>
                <a:gridCol w="3450762">
                  <a:extLst>
                    <a:ext uri="{9D8B030D-6E8A-4147-A177-3AD203B41FA5}">
                      <a16:colId xmlns:a16="http://schemas.microsoft.com/office/drawing/2014/main" val="1710873833"/>
                    </a:ext>
                  </a:extLst>
                </a:gridCol>
                <a:gridCol w="3236585">
                  <a:extLst>
                    <a:ext uri="{9D8B030D-6E8A-4147-A177-3AD203B41FA5}">
                      <a16:colId xmlns:a16="http://schemas.microsoft.com/office/drawing/2014/main" val="2389563071"/>
                    </a:ext>
                  </a:extLst>
                </a:gridCol>
                <a:gridCol w="2862943">
                  <a:extLst>
                    <a:ext uri="{9D8B030D-6E8A-4147-A177-3AD203B41FA5}">
                      <a16:colId xmlns:a16="http://schemas.microsoft.com/office/drawing/2014/main" val="1528078058"/>
                    </a:ext>
                  </a:extLst>
                </a:gridCol>
              </a:tblGrid>
              <a:tr h="281623">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in March: </a:t>
                      </a:r>
                      <a:r>
                        <a:rPr lang="en-US" sz="1800" b="1" kern="1200" dirty="0">
                          <a:solidFill>
                            <a:srgbClr val="FF0000"/>
                          </a:solidFill>
                          <a:latin typeface="+mn-lt"/>
                          <a:ea typeface="+mn-ea"/>
                          <a:cs typeface="+mn-cs"/>
                        </a:rPr>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in April: </a:t>
                      </a:r>
                      <a:r>
                        <a:rPr lang="en-US" sz="1800" b="1" kern="1200" dirty="0">
                          <a:solidFill>
                            <a:srgbClr val="FF0000"/>
                          </a:solidFill>
                          <a:latin typeface="+mn-lt"/>
                          <a:ea typeface="+mn-ea"/>
                          <a:cs typeface="+mn-cs"/>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b="1" kern="1200" dirty="0">
                          <a:solidFill>
                            <a:srgbClr val="FFFF00"/>
                          </a:solidFill>
                          <a:latin typeface="+mn-lt"/>
                          <a:ea typeface="+mn-ea"/>
                          <a:cs typeface="+mn-cs"/>
                        </a:rPr>
                        <a:t>Days to count in May: </a:t>
                      </a:r>
                      <a:r>
                        <a:rPr lang="en-US" sz="1800" b="1" kern="1200" dirty="0">
                          <a:solidFill>
                            <a:srgbClr val="FF0000"/>
                          </a:solidFill>
                          <a:latin typeface="+mn-lt"/>
                          <a:ea typeface="+mn-ea"/>
                          <a:cs typeface="+mn-cs"/>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424359690"/>
                  </a:ext>
                </a:extLst>
              </a:tr>
            </a:tbl>
          </a:graphicData>
        </a:graphic>
      </p:graphicFrame>
      <p:sp>
        <p:nvSpPr>
          <p:cNvPr id="16" name="TextBox 15">
            <a:extLst>
              <a:ext uri="{FF2B5EF4-FFF2-40B4-BE49-F238E27FC236}">
                <a16:creationId xmlns:a16="http://schemas.microsoft.com/office/drawing/2014/main" id="{7576228A-57CE-4078-B1EA-FF6604386680}"/>
              </a:ext>
            </a:extLst>
          </p:cNvPr>
          <p:cNvSpPr txBox="1"/>
          <p:nvPr/>
        </p:nvSpPr>
        <p:spPr>
          <a:xfrm>
            <a:off x="10657840" y="6329680"/>
            <a:ext cx="1203960" cy="369332"/>
          </a:xfrm>
          <a:prstGeom prst="rect">
            <a:avLst/>
          </a:prstGeom>
          <a:noFill/>
        </p:spPr>
        <p:txBody>
          <a:bodyPr wrap="square" rtlCol="0">
            <a:spAutoFit/>
          </a:bodyPr>
          <a:lstStyle/>
          <a:p>
            <a:r>
              <a:rPr lang="en-US" b="1" dirty="0"/>
              <a:t>Algorithm</a:t>
            </a:r>
          </a:p>
        </p:txBody>
      </p:sp>
    </p:spTree>
    <p:extLst>
      <p:ext uri="{BB962C8B-B14F-4D97-AF65-F5344CB8AC3E}">
        <p14:creationId xmlns:p14="http://schemas.microsoft.com/office/powerpoint/2010/main" val="24321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Arrow: Down 78">
            <a:extLst>
              <a:ext uri="{FF2B5EF4-FFF2-40B4-BE49-F238E27FC236}">
                <a16:creationId xmlns:a16="http://schemas.microsoft.com/office/drawing/2014/main" id="{AABAE4E1-50D3-49D2-8D65-6D3A0209499E}"/>
              </a:ext>
            </a:extLst>
          </p:cNvPr>
          <p:cNvSpPr/>
          <p:nvPr/>
        </p:nvSpPr>
        <p:spPr>
          <a:xfrm rot="5400000">
            <a:off x="6119142" y="2904104"/>
            <a:ext cx="115618" cy="2856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0C5D6096-C669-422F-9F8B-1770922DF14B}"/>
              </a:ext>
            </a:extLst>
          </p:cNvPr>
          <p:cNvGrpSpPr/>
          <p:nvPr/>
        </p:nvGrpSpPr>
        <p:grpSpPr>
          <a:xfrm>
            <a:off x="2390174" y="35755"/>
            <a:ext cx="8020424" cy="4252290"/>
            <a:chOff x="2390174" y="35755"/>
            <a:chExt cx="8020424" cy="4252290"/>
          </a:xfrm>
        </p:grpSpPr>
        <p:grpSp>
          <p:nvGrpSpPr>
            <p:cNvPr id="70" name="Group 69">
              <a:extLst>
                <a:ext uri="{FF2B5EF4-FFF2-40B4-BE49-F238E27FC236}">
                  <a16:creationId xmlns:a16="http://schemas.microsoft.com/office/drawing/2014/main" id="{7C47DC3C-3B75-4BEF-95A5-D32E6BBD11AA}"/>
                </a:ext>
              </a:extLst>
            </p:cNvPr>
            <p:cNvGrpSpPr/>
            <p:nvPr/>
          </p:nvGrpSpPr>
          <p:grpSpPr>
            <a:xfrm>
              <a:off x="4236197" y="3270144"/>
              <a:ext cx="4724923" cy="769160"/>
              <a:chOff x="3731729" y="4252570"/>
              <a:chExt cx="5699236" cy="638000"/>
            </a:xfrm>
          </p:grpSpPr>
          <p:cxnSp>
            <p:nvCxnSpPr>
              <p:cNvPr id="60" name="Connector: Elbow 59">
                <a:extLst>
                  <a:ext uri="{FF2B5EF4-FFF2-40B4-BE49-F238E27FC236}">
                    <a16:creationId xmlns:a16="http://schemas.microsoft.com/office/drawing/2014/main" id="{174493C4-C80C-456C-B9F9-09E951918AD4}"/>
                  </a:ext>
                </a:extLst>
              </p:cNvPr>
              <p:cNvCxnSpPr>
                <a:cxnSpLocks/>
                <a:stCxn id="71" idx="2"/>
              </p:cNvCxnSpPr>
              <p:nvPr/>
            </p:nvCxnSpPr>
            <p:spPr>
              <a:xfrm rot="16200000" flipH="1">
                <a:off x="4957207" y="3027092"/>
                <a:ext cx="262235" cy="2713192"/>
              </a:xfrm>
              <a:prstGeom prst="bentConnector2">
                <a:avLst/>
              </a:prstGeom>
            </p:spPr>
            <p:style>
              <a:lnRef idx="3">
                <a:schemeClr val="accent1"/>
              </a:lnRef>
              <a:fillRef idx="0">
                <a:schemeClr val="accent1"/>
              </a:fillRef>
              <a:effectRef idx="2">
                <a:schemeClr val="accent1"/>
              </a:effectRef>
              <a:fontRef idx="minor">
                <a:schemeClr val="tx1"/>
              </a:fontRef>
            </p:style>
          </p:cxnSp>
          <p:cxnSp>
            <p:nvCxnSpPr>
              <p:cNvPr id="62" name="Connector: Elbow 61">
                <a:extLst>
                  <a:ext uri="{FF2B5EF4-FFF2-40B4-BE49-F238E27FC236}">
                    <a16:creationId xmlns:a16="http://schemas.microsoft.com/office/drawing/2014/main" id="{1E4526D6-18DD-4C87-8EF8-C1325AED7590}"/>
                  </a:ext>
                </a:extLst>
              </p:cNvPr>
              <p:cNvCxnSpPr>
                <a:cxnSpLocks/>
              </p:cNvCxnSpPr>
              <p:nvPr/>
            </p:nvCxnSpPr>
            <p:spPr>
              <a:xfrm rot="5400000">
                <a:off x="7823984" y="2907825"/>
                <a:ext cx="227919" cy="2986043"/>
              </a:xfrm>
              <a:prstGeom prst="bentConnector2">
                <a:avLst/>
              </a:prstGeom>
            </p:spPr>
            <p:style>
              <a:lnRef idx="3">
                <a:schemeClr val="accent1"/>
              </a:lnRef>
              <a:fillRef idx="0">
                <a:schemeClr val="accent1"/>
              </a:fillRef>
              <a:effectRef idx="2">
                <a:schemeClr val="accent1"/>
              </a:effectRef>
              <a:fontRef idx="minor">
                <a:schemeClr val="tx1"/>
              </a:fontRef>
            </p:style>
          </p:cxnSp>
          <p:cxnSp>
            <p:nvCxnSpPr>
              <p:cNvPr id="66" name="Straight Connector 65">
                <a:extLst>
                  <a:ext uri="{FF2B5EF4-FFF2-40B4-BE49-F238E27FC236}">
                    <a16:creationId xmlns:a16="http://schemas.microsoft.com/office/drawing/2014/main" id="{B48BE08C-83D3-427B-84D3-1A997AA221CE}"/>
                  </a:ext>
                </a:extLst>
              </p:cNvPr>
              <p:cNvCxnSpPr>
                <a:cxnSpLocks/>
                <a:endCxn id="68" idx="0"/>
              </p:cNvCxnSpPr>
              <p:nvPr/>
            </p:nvCxnSpPr>
            <p:spPr>
              <a:xfrm flipH="1">
                <a:off x="6416800" y="4521370"/>
                <a:ext cx="5375" cy="311391"/>
              </a:xfrm>
              <a:prstGeom prst="line">
                <a:avLst/>
              </a:prstGeom>
            </p:spPr>
            <p:style>
              <a:lnRef idx="3">
                <a:schemeClr val="accent1"/>
              </a:lnRef>
              <a:fillRef idx="0">
                <a:schemeClr val="accent1"/>
              </a:fillRef>
              <a:effectRef idx="2">
                <a:schemeClr val="accent1"/>
              </a:effectRef>
              <a:fontRef idx="minor">
                <a:schemeClr val="tx1"/>
              </a:fontRef>
            </p:style>
          </p:cxnSp>
          <p:sp>
            <p:nvSpPr>
              <p:cNvPr id="67" name="Arrow: Down 66">
                <a:extLst>
                  <a:ext uri="{FF2B5EF4-FFF2-40B4-BE49-F238E27FC236}">
                    <a16:creationId xmlns:a16="http://schemas.microsoft.com/office/drawing/2014/main" id="{DFF35722-C3DF-4960-9749-A1CFE543F612}"/>
                  </a:ext>
                </a:extLst>
              </p:cNvPr>
              <p:cNvSpPr/>
              <p:nvPr/>
            </p:nvSpPr>
            <p:spPr>
              <a:xfrm rot="16200000">
                <a:off x="6531922" y="4660275"/>
                <a:ext cx="115617" cy="3449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Arrow: Down 67">
                <a:extLst>
                  <a:ext uri="{FF2B5EF4-FFF2-40B4-BE49-F238E27FC236}">
                    <a16:creationId xmlns:a16="http://schemas.microsoft.com/office/drawing/2014/main" id="{1EF3AFBB-FB33-4E92-A33E-5DF7D1C78D2E}"/>
                  </a:ext>
                </a:extLst>
              </p:cNvPr>
              <p:cNvSpPr/>
              <p:nvPr/>
            </p:nvSpPr>
            <p:spPr>
              <a:xfrm rot="5400000">
                <a:off x="6196738" y="4670507"/>
                <a:ext cx="115618" cy="32450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1" name="Rectangle: Rounded Corners 70">
              <a:extLst>
                <a:ext uri="{FF2B5EF4-FFF2-40B4-BE49-F238E27FC236}">
                  <a16:creationId xmlns:a16="http://schemas.microsoft.com/office/drawing/2014/main" id="{EE98FC2A-E5CE-4804-A9A7-28DE98F8582F}"/>
                </a:ext>
              </a:extLst>
            </p:cNvPr>
            <p:cNvSpPr/>
            <p:nvPr/>
          </p:nvSpPr>
          <p:spPr>
            <a:xfrm>
              <a:off x="2440348" y="2819774"/>
              <a:ext cx="3591694" cy="4503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Build a datetime from extracted year and month</a:t>
              </a:r>
            </a:p>
            <a:p>
              <a:pPr algn="ctr"/>
              <a:r>
                <a:rPr lang="en-US" sz="1200" b="1" dirty="0">
                  <a:solidFill>
                    <a:srgbClr val="FFFF00"/>
                  </a:solidFill>
                </a:rPr>
                <a:t>Assign as </a:t>
              </a:r>
              <a:r>
                <a:rPr lang="en-US" sz="1200" b="1" dirty="0" err="1">
                  <a:solidFill>
                    <a:srgbClr val="FFFF00"/>
                  </a:solidFill>
                </a:rPr>
                <a:t>month_start</a:t>
              </a:r>
              <a:endParaRPr lang="en-US" sz="1200" b="1" dirty="0">
                <a:solidFill>
                  <a:srgbClr val="FFFF00"/>
                </a:solidFill>
              </a:endParaRPr>
            </a:p>
          </p:txBody>
        </p:sp>
        <p:sp>
          <p:nvSpPr>
            <p:cNvPr id="72" name="Rectangle: Rounded Corners 71">
              <a:extLst>
                <a:ext uri="{FF2B5EF4-FFF2-40B4-BE49-F238E27FC236}">
                  <a16:creationId xmlns:a16="http://schemas.microsoft.com/office/drawing/2014/main" id="{089EA3A0-A757-4C9C-9E9C-C55CA931A83C}"/>
                </a:ext>
              </a:extLst>
            </p:cNvPr>
            <p:cNvSpPr/>
            <p:nvPr/>
          </p:nvSpPr>
          <p:spPr>
            <a:xfrm>
              <a:off x="6656407" y="2839299"/>
              <a:ext cx="3754191" cy="4644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Extract # days in month, from month and year columns</a:t>
              </a:r>
            </a:p>
            <a:p>
              <a:pPr algn="ctr"/>
              <a:r>
                <a:rPr lang="en-US" sz="1200" b="1" dirty="0">
                  <a:solidFill>
                    <a:srgbClr val="FFFF00"/>
                  </a:solidFill>
                </a:rPr>
                <a:t>Assign as </a:t>
              </a:r>
              <a:r>
                <a:rPr lang="en-US" sz="1200" b="1" dirty="0" err="1">
                  <a:solidFill>
                    <a:srgbClr val="FFFF00"/>
                  </a:solidFill>
                </a:rPr>
                <a:t>days_in_month</a:t>
              </a:r>
              <a:endParaRPr lang="en-US" sz="1200" b="1" dirty="0">
                <a:solidFill>
                  <a:srgbClr val="FFFF00"/>
                </a:solidFill>
              </a:endParaRPr>
            </a:p>
          </p:txBody>
        </p:sp>
        <p:sp>
          <p:nvSpPr>
            <p:cNvPr id="77" name="Arrow: Down 76">
              <a:extLst>
                <a:ext uri="{FF2B5EF4-FFF2-40B4-BE49-F238E27FC236}">
                  <a16:creationId xmlns:a16="http://schemas.microsoft.com/office/drawing/2014/main" id="{C11C32A9-F67D-45BF-8339-B882798815F9}"/>
                </a:ext>
              </a:extLst>
            </p:cNvPr>
            <p:cNvSpPr/>
            <p:nvPr/>
          </p:nvSpPr>
          <p:spPr>
            <a:xfrm rot="16200000">
              <a:off x="6441979" y="2893563"/>
              <a:ext cx="115617" cy="3090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8" name="Straight Connector 77">
              <a:extLst>
                <a:ext uri="{FF2B5EF4-FFF2-40B4-BE49-F238E27FC236}">
                  <a16:creationId xmlns:a16="http://schemas.microsoft.com/office/drawing/2014/main" id="{5975DBA4-4D6B-4392-A394-247F7657A8BE}"/>
                </a:ext>
              </a:extLst>
            </p:cNvPr>
            <p:cNvCxnSpPr>
              <a:cxnSpLocks/>
            </p:cNvCxnSpPr>
            <p:nvPr/>
          </p:nvCxnSpPr>
          <p:spPr>
            <a:xfrm>
              <a:off x="6329815" y="2327325"/>
              <a:ext cx="1276" cy="754759"/>
            </a:xfrm>
            <a:prstGeom prst="line">
              <a:avLst/>
            </a:prstGeom>
          </p:spPr>
          <p:style>
            <a:lnRef idx="3">
              <a:schemeClr val="accent1"/>
            </a:lnRef>
            <a:fillRef idx="0">
              <a:schemeClr val="accent1"/>
            </a:fillRef>
            <a:effectRef idx="2">
              <a:schemeClr val="accent1"/>
            </a:effectRef>
            <a:fontRef idx="minor">
              <a:schemeClr val="tx1"/>
            </a:fontRef>
          </p:style>
        </p:cxnSp>
        <p:sp>
          <p:nvSpPr>
            <p:cNvPr id="108" name="TextBox 107">
              <a:extLst>
                <a:ext uri="{FF2B5EF4-FFF2-40B4-BE49-F238E27FC236}">
                  <a16:creationId xmlns:a16="http://schemas.microsoft.com/office/drawing/2014/main" id="{A8CCCBA0-7BDD-4460-B761-744D95E9286F}"/>
                </a:ext>
              </a:extLst>
            </p:cNvPr>
            <p:cNvSpPr txBox="1"/>
            <p:nvPr/>
          </p:nvSpPr>
          <p:spPr>
            <a:xfrm>
              <a:off x="6266176" y="456997"/>
              <a:ext cx="2502089" cy="307777"/>
            </a:xfrm>
            <a:prstGeom prst="rect">
              <a:avLst/>
            </a:prstGeom>
            <a:noFill/>
          </p:spPr>
          <p:txBody>
            <a:bodyPr wrap="square" rtlCol="0">
              <a:spAutoFit/>
            </a:bodyPr>
            <a:lstStyle/>
            <a:p>
              <a:r>
                <a:rPr lang="en-US" sz="1400" b="1" dirty="0">
                  <a:solidFill>
                    <a:srgbClr val="FF0000"/>
                  </a:solidFill>
                </a:rPr>
                <a:t>Previous Read date</a:t>
              </a:r>
            </a:p>
          </p:txBody>
        </p:sp>
        <p:sp>
          <p:nvSpPr>
            <p:cNvPr id="110" name="Arrow: Down 109">
              <a:extLst>
                <a:ext uri="{FF2B5EF4-FFF2-40B4-BE49-F238E27FC236}">
                  <a16:creationId xmlns:a16="http://schemas.microsoft.com/office/drawing/2014/main" id="{BDA61CDA-25BE-45F2-8136-1AEF1B16E857}"/>
                </a:ext>
              </a:extLst>
            </p:cNvPr>
            <p:cNvSpPr/>
            <p:nvPr/>
          </p:nvSpPr>
          <p:spPr>
            <a:xfrm>
              <a:off x="6238664" y="1287138"/>
              <a:ext cx="111588" cy="2894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5" name="Group 114">
              <a:extLst>
                <a:ext uri="{FF2B5EF4-FFF2-40B4-BE49-F238E27FC236}">
                  <a16:creationId xmlns:a16="http://schemas.microsoft.com/office/drawing/2014/main" id="{F9968829-2966-40C4-8AFB-929CAC2158B9}"/>
                </a:ext>
              </a:extLst>
            </p:cNvPr>
            <p:cNvGrpSpPr/>
            <p:nvPr/>
          </p:nvGrpSpPr>
          <p:grpSpPr>
            <a:xfrm>
              <a:off x="6032044" y="1653104"/>
              <a:ext cx="620189" cy="785986"/>
              <a:chOff x="4179257" y="3925424"/>
              <a:chExt cx="620189" cy="777168"/>
            </a:xfrm>
          </p:grpSpPr>
          <p:sp>
            <p:nvSpPr>
              <p:cNvPr id="116" name="Arrow: Down 115">
                <a:extLst>
                  <a:ext uri="{FF2B5EF4-FFF2-40B4-BE49-F238E27FC236}">
                    <a16:creationId xmlns:a16="http://schemas.microsoft.com/office/drawing/2014/main" id="{65D5C086-A266-4509-ABF3-55A26F9A6FC8}"/>
                  </a:ext>
                </a:extLst>
              </p:cNvPr>
              <p:cNvSpPr/>
              <p:nvPr/>
            </p:nvSpPr>
            <p:spPr>
              <a:xfrm rot="16200000">
                <a:off x="4587703" y="4486353"/>
                <a:ext cx="114320" cy="3091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7" name="Straight Connector 116">
                <a:extLst>
                  <a:ext uri="{FF2B5EF4-FFF2-40B4-BE49-F238E27FC236}">
                    <a16:creationId xmlns:a16="http://schemas.microsoft.com/office/drawing/2014/main" id="{B456077A-54CE-41CB-AF72-543277FD14D9}"/>
                  </a:ext>
                </a:extLst>
              </p:cNvPr>
              <p:cNvCxnSpPr>
                <a:cxnSpLocks/>
              </p:cNvCxnSpPr>
              <p:nvPr/>
            </p:nvCxnSpPr>
            <p:spPr>
              <a:xfrm>
                <a:off x="4474940" y="3925424"/>
                <a:ext cx="1276" cy="746291"/>
              </a:xfrm>
              <a:prstGeom prst="line">
                <a:avLst/>
              </a:prstGeom>
            </p:spPr>
            <p:style>
              <a:lnRef idx="3">
                <a:schemeClr val="accent1"/>
              </a:lnRef>
              <a:fillRef idx="0">
                <a:schemeClr val="accent1"/>
              </a:fillRef>
              <a:effectRef idx="2">
                <a:schemeClr val="accent1"/>
              </a:effectRef>
              <a:fontRef idx="minor">
                <a:schemeClr val="tx1"/>
              </a:fontRef>
            </p:style>
          </p:cxnSp>
          <p:sp>
            <p:nvSpPr>
              <p:cNvPr id="118" name="Arrow: Down 117">
                <a:extLst>
                  <a:ext uri="{FF2B5EF4-FFF2-40B4-BE49-F238E27FC236}">
                    <a16:creationId xmlns:a16="http://schemas.microsoft.com/office/drawing/2014/main" id="{32825A70-543F-4B68-A054-E71F32303E26}"/>
                  </a:ext>
                </a:extLst>
              </p:cNvPr>
              <p:cNvSpPr/>
              <p:nvPr/>
            </p:nvSpPr>
            <p:spPr>
              <a:xfrm rot="5400000">
                <a:off x="4263005" y="4504523"/>
                <a:ext cx="114321" cy="2818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0" name="Rectangle: Rounded Corners 79">
              <a:extLst>
                <a:ext uri="{FF2B5EF4-FFF2-40B4-BE49-F238E27FC236}">
                  <a16:creationId xmlns:a16="http://schemas.microsoft.com/office/drawing/2014/main" id="{EE7F1EE5-762A-4F07-9EDA-86F1EBE67305}"/>
                </a:ext>
              </a:extLst>
            </p:cNvPr>
            <p:cNvSpPr/>
            <p:nvPr/>
          </p:nvSpPr>
          <p:spPr>
            <a:xfrm>
              <a:off x="2390174" y="3716062"/>
              <a:ext cx="3798581" cy="5719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Days in month - (Previous Read date – month start date)</a:t>
              </a:r>
            </a:p>
            <a:p>
              <a:pPr algn="ctr"/>
              <a:r>
                <a:rPr lang="en-US" sz="1200" b="1" dirty="0">
                  <a:solidFill>
                    <a:srgbClr val="FFFF00"/>
                  </a:solidFill>
                </a:rPr>
                <a:t>Set as </a:t>
              </a:r>
              <a:r>
                <a:rPr lang="en-US" sz="1200" b="1" dirty="0" err="1">
                  <a:solidFill>
                    <a:srgbClr val="FFFF00"/>
                  </a:solidFill>
                </a:rPr>
                <a:t>previous_read_date_to_month_end</a:t>
              </a:r>
              <a:endParaRPr lang="en-US" sz="1200" b="1" dirty="0">
                <a:solidFill>
                  <a:srgbClr val="FFFF00"/>
                </a:solidFill>
              </a:endParaRPr>
            </a:p>
          </p:txBody>
        </p:sp>
        <p:sp>
          <p:nvSpPr>
            <p:cNvPr id="109" name="Rectangle: Rounded Corners 108">
              <a:extLst>
                <a:ext uri="{FF2B5EF4-FFF2-40B4-BE49-F238E27FC236}">
                  <a16:creationId xmlns:a16="http://schemas.microsoft.com/office/drawing/2014/main" id="{10D8919F-4A6B-44D6-A2C2-B57BD2C3AF99}"/>
                </a:ext>
              </a:extLst>
            </p:cNvPr>
            <p:cNvSpPr/>
            <p:nvPr/>
          </p:nvSpPr>
          <p:spPr>
            <a:xfrm>
              <a:off x="5084156" y="35755"/>
              <a:ext cx="2289495" cy="3884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Read date </a:t>
              </a:r>
              <a:r>
                <a:rPr lang="en-US" sz="1200" b="1" dirty="0">
                  <a:solidFill>
                    <a:srgbClr val="FFFF00"/>
                  </a:solidFill>
                </a:rPr>
                <a:t>minus </a:t>
              </a:r>
              <a:r>
                <a:rPr lang="en-US" sz="1200" b="1" dirty="0"/>
                <a:t>Read days</a:t>
              </a:r>
            </a:p>
          </p:txBody>
        </p:sp>
        <p:sp>
          <p:nvSpPr>
            <p:cNvPr id="111" name="Rectangle: Rounded Corners 110">
              <a:extLst>
                <a:ext uri="{FF2B5EF4-FFF2-40B4-BE49-F238E27FC236}">
                  <a16:creationId xmlns:a16="http://schemas.microsoft.com/office/drawing/2014/main" id="{4D0F10A9-4B3A-4B0C-9009-C524350A0D2A}"/>
                </a:ext>
              </a:extLst>
            </p:cNvPr>
            <p:cNvSpPr/>
            <p:nvPr/>
          </p:nvSpPr>
          <p:spPr>
            <a:xfrm>
              <a:off x="2440348" y="2159698"/>
              <a:ext cx="3591694" cy="4644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Build a datetime from extracted year and month</a:t>
              </a:r>
            </a:p>
            <a:p>
              <a:pPr algn="ctr"/>
              <a:r>
                <a:rPr lang="en-US" sz="1200" b="1" dirty="0">
                  <a:solidFill>
                    <a:srgbClr val="FFFF00"/>
                  </a:solidFill>
                </a:rPr>
                <a:t>Assign as </a:t>
              </a:r>
              <a:r>
                <a:rPr lang="en-US" sz="1200" b="1" dirty="0" err="1">
                  <a:solidFill>
                    <a:srgbClr val="FFFF00"/>
                  </a:solidFill>
                </a:rPr>
                <a:t>month_start</a:t>
              </a:r>
              <a:endParaRPr lang="en-US" sz="1200" b="1" dirty="0">
                <a:solidFill>
                  <a:srgbClr val="FFFF00"/>
                </a:solidFill>
              </a:endParaRPr>
            </a:p>
          </p:txBody>
        </p:sp>
        <p:sp>
          <p:nvSpPr>
            <p:cNvPr id="112" name="Rectangle: Rounded Corners 111">
              <a:extLst>
                <a:ext uri="{FF2B5EF4-FFF2-40B4-BE49-F238E27FC236}">
                  <a16:creationId xmlns:a16="http://schemas.microsoft.com/office/drawing/2014/main" id="{434FFE42-0CF2-4B73-8526-63DB01414874}"/>
                </a:ext>
              </a:extLst>
            </p:cNvPr>
            <p:cNvSpPr/>
            <p:nvPr/>
          </p:nvSpPr>
          <p:spPr>
            <a:xfrm>
              <a:off x="6656409" y="2145318"/>
              <a:ext cx="3754189" cy="4644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Extract # days in month, from month and year columns</a:t>
              </a:r>
            </a:p>
            <a:p>
              <a:pPr algn="ctr"/>
              <a:r>
                <a:rPr lang="en-US" sz="1200" b="1" dirty="0">
                  <a:solidFill>
                    <a:srgbClr val="FFFF00"/>
                  </a:solidFill>
                </a:rPr>
                <a:t>Assign as </a:t>
              </a:r>
              <a:r>
                <a:rPr lang="en-US" sz="1200" b="1" dirty="0" err="1">
                  <a:solidFill>
                    <a:srgbClr val="FFFF00"/>
                  </a:solidFill>
                </a:rPr>
                <a:t>days_in_month</a:t>
              </a:r>
              <a:endParaRPr lang="en-US" sz="1200" b="1" dirty="0">
                <a:solidFill>
                  <a:srgbClr val="FFFF00"/>
                </a:solidFill>
              </a:endParaRPr>
            </a:p>
          </p:txBody>
        </p:sp>
        <p:sp>
          <p:nvSpPr>
            <p:cNvPr id="113" name="Rectangle: Rounded Corners 112">
              <a:extLst>
                <a:ext uri="{FF2B5EF4-FFF2-40B4-BE49-F238E27FC236}">
                  <a16:creationId xmlns:a16="http://schemas.microsoft.com/office/drawing/2014/main" id="{307A411F-CBCF-4A80-AAF2-74A71FE9CB4C}"/>
                </a:ext>
              </a:extLst>
            </p:cNvPr>
            <p:cNvSpPr/>
            <p:nvPr/>
          </p:nvSpPr>
          <p:spPr>
            <a:xfrm>
              <a:off x="4502043" y="787898"/>
              <a:ext cx="3706856" cy="4889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58738" algn="l"/>
                </a:tabLst>
              </a:pPr>
              <a:r>
                <a:rPr lang="en-US" sz="1200" b="1" dirty="0"/>
                <a:t>Find month(s) between Previous date and Read date</a:t>
              </a:r>
            </a:p>
            <a:p>
              <a:pPr algn="ctr">
                <a:tabLst>
                  <a:tab pos="58738" algn="l"/>
                </a:tabLst>
              </a:pPr>
              <a:r>
                <a:rPr lang="en-US" sz="1200" b="1" dirty="0">
                  <a:solidFill>
                    <a:srgbClr val="FFFF00"/>
                  </a:solidFill>
                </a:rPr>
                <a:t>Set as index of row</a:t>
              </a:r>
            </a:p>
          </p:txBody>
        </p:sp>
        <p:sp>
          <p:nvSpPr>
            <p:cNvPr id="114" name="Rectangle: Rounded Corners 113">
              <a:extLst>
                <a:ext uri="{FF2B5EF4-FFF2-40B4-BE49-F238E27FC236}">
                  <a16:creationId xmlns:a16="http://schemas.microsoft.com/office/drawing/2014/main" id="{FFDFD5C6-5624-4126-B1C4-436EFFF88D31}"/>
                </a:ext>
              </a:extLst>
            </p:cNvPr>
            <p:cNvSpPr/>
            <p:nvPr/>
          </p:nvSpPr>
          <p:spPr>
            <a:xfrm>
              <a:off x="4502043" y="1578841"/>
              <a:ext cx="3760571" cy="4757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Extract month and year of index for each row</a:t>
              </a:r>
            </a:p>
            <a:p>
              <a:pPr algn="ctr"/>
              <a:r>
                <a:rPr lang="en-US" sz="1200" b="1" dirty="0">
                  <a:solidFill>
                    <a:srgbClr val="FFFF00"/>
                  </a:solidFill>
                </a:rPr>
                <a:t>Assign as two columns to df</a:t>
              </a:r>
            </a:p>
          </p:txBody>
        </p:sp>
        <p:sp>
          <p:nvSpPr>
            <p:cNvPr id="119" name="Rectangle: Rounded Corners 118">
              <a:extLst>
                <a:ext uri="{FF2B5EF4-FFF2-40B4-BE49-F238E27FC236}">
                  <a16:creationId xmlns:a16="http://schemas.microsoft.com/office/drawing/2014/main" id="{561BDB43-BE48-4EF3-9DDC-585F0419A71F}"/>
                </a:ext>
              </a:extLst>
            </p:cNvPr>
            <p:cNvSpPr/>
            <p:nvPr/>
          </p:nvSpPr>
          <p:spPr>
            <a:xfrm>
              <a:off x="6740554" y="3708526"/>
              <a:ext cx="2733324" cy="5071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Read date – month start date</a:t>
              </a:r>
            </a:p>
            <a:p>
              <a:pPr algn="ctr"/>
              <a:r>
                <a:rPr lang="en-US" sz="1200" b="1" dirty="0">
                  <a:solidFill>
                    <a:srgbClr val="FFFF00"/>
                  </a:solidFill>
                </a:rPr>
                <a:t>Set as </a:t>
              </a:r>
              <a:r>
                <a:rPr lang="en-US" sz="1200" b="1" dirty="0" err="1">
                  <a:solidFill>
                    <a:srgbClr val="FFFF00"/>
                  </a:solidFill>
                </a:rPr>
                <a:t>month_start_to_read_date</a:t>
              </a:r>
              <a:endParaRPr lang="en-US" sz="1200" b="1" dirty="0">
                <a:solidFill>
                  <a:srgbClr val="FFFF00"/>
                </a:solidFill>
              </a:endParaRPr>
            </a:p>
          </p:txBody>
        </p:sp>
        <p:sp>
          <p:nvSpPr>
            <p:cNvPr id="126" name="Arrow: Down 125">
              <a:extLst>
                <a:ext uri="{FF2B5EF4-FFF2-40B4-BE49-F238E27FC236}">
                  <a16:creationId xmlns:a16="http://schemas.microsoft.com/office/drawing/2014/main" id="{55BABC7C-5F35-4C1A-8D95-1ADBF0785946}"/>
                </a:ext>
              </a:extLst>
            </p:cNvPr>
            <p:cNvSpPr/>
            <p:nvPr/>
          </p:nvSpPr>
          <p:spPr>
            <a:xfrm>
              <a:off x="6212580" y="461544"/>
              <a:ext cx="107192" cy="3123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44" name="Content Placeholder 3">
            <a:extLst>
              <a:ext uri="{FF2B5EF4-FFF2-40B4-BE49-F238E27FC236}">
                <a16:creationId xmlns:a16="http://schemas.microsoft.com/office/drawing/2014/main" id="{9E0C6C37-78D2-4619-B9A0-10222EA8F85A}"/>
              </a:ext>
            </a:extLst>
          </p:cNvPr>
          <p:cNvGraphicFramePr>
            <a:graphicFrameLocks noGrp="1"/>
          </p:cNvGraphicFramePr>
          <p:nvPr>
            <p:ph idx="1"/>
            <p:extLst>
              <p:ext uri="{D42A27DB-BD31-4B8C-83A1-F6EECF244321}">
                <p14:modId xmlns:p14="http://schemas.microsoft.com/office/powerpoint/2010/main" val="2204548983"/>
              </p:ext>
            </p:extLst>
          </p:nvPr>
        </p:nvGraphicFramePr>
        <p:xfrm>
          <a:off x="1359373" y="4395663"/>
          <a:ext cx="9056305" cy="2324418"/>
        </p:xfrm>
        <a:graphic>
          <a:graphicData uri="http://schemas.openxmlformats.org/drawingml/2006/table">
            <a:tbl>
              <a:tblPr firstRow="1" bandRow="1">
                <a:tableStyleId>{00A15C55-8517-42AA-B614-E9B94910E393}</a:tableStyleId>
              </a:tblPr>
              <a:tblGrid>
                <a:gridCol w="1849641">
                  <a:extLst>
                    <a:ext uri="{9D8B030D-6E8A-4147-A177-3AD203B41FA5}">
                      <a16:colId xmlns:a16="http://schemas.microsoft.com/office/drawing/2014/main" val="4056008511"/>
                    </a:ext>
                  </a:extLst>
                </a:gridCol>
                <a:gridCol w="2678510">
                  <a:extLst>
                    <a:ext uri="{9D8B030D-6E8A-4147-A177-3AD203B41FA5}">
                      <a16:colId xmlns:a16="http://schemas.microsoft.com/office/drawing/2014/main" val="2739398348"/>
                    </a:ext>
                  </a:extLst>
                </a:gridCol>
                <a:gridCol w="2264077">
                  <a:extLst>
                    <a:ext uri="{9D8B030D-6E8A-4147-A177-3AD203B41FA5}">
                      <a16:colId xmlns:a16="http://schemas.microsoft.com/office/drawing/2014/main" val="2649645607"/>
                    </a:ext>
                  </a:extLst>
                </a:gridCol>
                <a:gridCol w="2264077">
                  <a:extLst>
                    <a:ext uri="{9D8B030D-6E8A-4147-A177-3AD203B41FA5}">
                      <a16:colId xmlns:a16="http://schemas.microsoft.com/office/drawing/2014/main" val="1852681664"/>
                    </a:ext>
                  </a:extLst>
                </a:gridCol>
              </a:tblGrid>
              <a:tr h="260795">
                <a:tc gridSpan="3">
                  <a:txBody>
                    <a:bodyPr/>
                    <a:lstStyle/>
                    <a:p>
                      <a:pPr marL="0" algn="ctr" defTabSz="914400" rtl="0" eaLnBrk="1" latinLnBrk="0" hangingPunct="1"/>
                      <a:r>
                        <a:rPr lang="en-US" sz="2000" b="1" kern="1200" dirty="0">
                          <a:solidFill>
                            <a:schemeClr val="accent6">
                              <a:lumMod val="50000"/>
                            </a:schemeClr>
                          </a:solidFill>
                          <a:latin typeface="+mn-lt"/>
                          <a:ea typeface="+mn-ea"/>
                          <a:cs typeface="+mn-cs"/>
                        </a:rPr>
                        <a:t>Days in </a:t>
                      </a:r>
                      <a:r>
                        <a:rPr lang="en-US" sz="2000" b="1" u="none" kern="1200" dirty="0">
                          <a:solidFill>
                            <a:schemeClr val="accent6">
                              <a:lumMod val="50000"/>
                            </a:schemeClr>
                          </a:solidFill>
                          <a:latin typeface="+mn-lt"/>
                          <a:ea typeface="+mn-ea"/>
                          <a:cs typeface="+mn-cs"/>
                        </a:rPr>
                        <a:t>month</a:t>
                      </a:r>
                      <a:endParaRPr lang="en-US" sz="2000" b="1" u="none"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20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4346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t>Previous Read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t>Read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434658">
                <a:tc>
                  <a:txBody>
                    <a:bodyPr/>
                    <a:lstStyle/>
                    <a:p>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err="1"/>
                        <a:t>previous_read_date_to_month_end</a:t>
                      </a:r>
                      <a:endParaRPr lang="en-US" sz="20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260795">
                <a:tc gridSpan="4">
                  <a:txBody>
                    <a:bodyPr/>
                    <a:lstStyle/>
                    <a:p>
                      <a:pPr algn="ctr"/>
                      <a:r>
                        <a:rPr lang="en-US" sz="2000" b="1" dirty="0" err="1"/>
                        <a:t>read_date_to_month_start</a:t>
                      </a:r>
                      <a:endParaRPr lang="en-US" sz="20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393399">
                <a:tc grid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err="1">
                          <a:solidFill>
                            <a:schemeClr val="tx1"/>
                          </a:solidFill>
                        </a:rPr>
                        <a:t>days_to_count_in_period</a:t>
                      </a:r>
                      <a:endParaRPr lang="en-US" sz="20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Tree>
    <p:extLst>
      <p:ext uri="{BB962C8B-B14F-4D97-AF65-F5344CB8AC3E}">
        <p14:creationId xmlns:p14="http://schemas.microsoft.com/office/powerpoint/2010/main" val="752887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33">
            <a:extLst>
              <a:ext uri="{FF2B5EF4-FFF2-40B4-BE49-F238E27FC236}">
                <a16:creationId xmlns:a16="http://schemas.microsoft.com/office/drawing/2014/main" id="{D4115CBC-8C01-408F-8ED4-7EF8293E7F44}"/>
              </a:ext>
            </a:extLst>
          </p:cNvPr>
          <p:cNvGraphicFramePr>
            <a:graphicFrameLocks noGrp="1"/>
          </p:cNvGraphicFramePr>
          <p:nvPr>
            <p:extLst>
              <p:ext uri="{D42A27DB-BD31-4B8C-83A1-F6EECF244321}">
                <p14:modId xmlns:p14="http://schemas.microsoft.com/office/powerpoint/2010/main" val="2285559555"/>
              </p:ext>
            </p:extLst>
          </p:nvPr>
        </p:nvGraphicFramePr>
        <p:xfrm>
          <a:off x="381000" y="1087271"/>
          <a:ext cx="11187754" cy="3332329"/>
        </p:xfrm>
        <a:graphic>
          <a:graphicData uri="http://schemas.openxmlformats.org/drawingml/2006/table">
            <a:tbl>
              <a:tblPr firstRow="1" bandRow="1">
                <a:tableStyleId>{125E5076-3810-47DD-B79F-674D7AD40C01}</a:tableStyleId>
              </a:tblPr>
              <a:tblGrid>
                <a:gridCol w="5976567">
                  <a:extLst>
                    <a:ext uri="{9D8B030D-6E8A-4147-A177-3AD203B41FA5}">
                      <a16:colId xmlns:a16="http://schemas.microsoft.com/office/drawing/2014/main" val="539712068"/>
                    </a:ext>
                  </a:extLst>
                </a:gridCol>
                <a:gridCol w="5211187">
                  <a:extLst>
                    <a:ext uri="{9D8B030D-6E8A-4147-A177-3AD203B41FA5}">
                      <a16:colId xmlns:a16="http://schemas.microsoft.com/office/drawing/2014/main" val="2464428257"/>
                    </a:ext>
                  </a:extLst>
                </a:gridCol>
              </a:tblGrid>
              <a:tr h="431785">
                <a:tc>
                  <a:txBody>
                    <a:bodyPr/>
                    <a:lstStyle/>
                    <a:p>
                      <a:r>
                        <a:rPr lang="en-US" sz="2000" dirty="0"/>
                        <a:t>IF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1"/>
                    </a:solidFill>
                  </a:tcPr>
                </a:tc>
                <a:tc>
                  <a:txBody>
                    <a:bodyPr/>
                    <a:lstStyle/>
                    <a:p>
                      <a:r>
                        <a:rPr lang="en-US" sz="2000" dirty="0"/>
                        <a:t>   Then ‘</a:t>
                      </a:r>
                      <a:r>
                        <a:rPr lang="en-US" sz="2000" dirty="0" err="1"/>
                        <a:t>days_to_count_in_period</a:t>
                      </a:r>
                      <a:r>
                        <a:rPr lang="en-US" sz="2000" dirty="0"/>
                        <a:t>’ will be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1"/>
                    </a:solidFill>
                  </a:tcPr>
                </a:tc>
                <a:extLst>
                  <a:ext uri="{0D108BD9-81ED-4DB2-BD59-A6C34878D82A}">
                    <a16:rowId xmlns:a16="http://schemas.microsoft.com/office/drawing/2014/main" val="2546079469"/>
                  </a:ext>
                </a:extLst>
              </a:tr>
              <a:tr h="7084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err="1"/>
                        <a:t>previous_read_date_to_month_end</a:t>
                      </a:r>
                      <a:r>
                        <a:rPr lang="en-US" sz="2000" b="1" dirty="0"/>
                        <a:t> &lt;= days in month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r>
                        <a:rPr lang="en-US" sz="2000" b="1" dirty="0" err="1"/>
                        <a:t>previous_read_date_to_month_end</a:t>
                      </a:r>
                      <a:r>
                        <a:rPr lang="en-US" sz="2000" b="1"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209085599"/>
                  </a:ext>
                </a:extLst>
              </a:tr>
              <a:tr h="1096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err="1"/>
                        <a:t>previous_read_date_to_month_end</a:t>
                      </a:r>
                      <a:r>
                        <a:rPr lang="en-US" sz="2000" b="1" dirty="0"/>
                        <a:t> &gt;  days in month</a:t>
                      </a:r>
                    </a:p>
                    <a:p>
                      <a:r>
                        <a:rPr lang="en-US" sz="2000" b="1" dirty="0"/>
                        <a:t>&amp;</a:t>
                      </a:r>
                    </a:p>
                    <a:p>
                      <a:r>
                        <a:rPr lang="en-US" sz="2000" b="1" dirty="0" err="1"/>
                        <a:t>read_date_to_month_start</a:t>
                      </a:r>
                      <a:r>
                        <a:rPr lang="en-US" sz="2000" b="1" dirty="0"/>
                        <a:t>  &gt;=  days in month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r>
                        <a:rPr lang="en-US" sz="2000" b="1" dirty="0"/>
                        <a:t>Days in month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3721218667"/>
                  </a:ext>
                </a:extLst>
              </a:tr>
              <a:tr h="1096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t> </a:t>
                      </a:r>
                      <a:r>
                        <a:rPr lang="en-US" sz="2000" b="1" dirty="0" err="1"/>
                        <a:t>previous_read_date_to_month_end</a:t>
                      </a:r>
                      <a:r>
                        <a:rPr lang="en-US" sz="2000" b="1" dirty="0"/>
                        <a:t> &gt;  days in month</a:t>
                      </a:r>
                    </a:p>
                    <a:p>
                      <a:r>
                        <a:rPr lang="en-US" sz="2000" b="1" dirty="0"/>
                        <a:t>&amp;</a:t>
                      </a:r>
                    </a:p>
                    <a:p>
                      <a:r>
                        <a:rPr lang="en-US" sz="2000" b="1" dirty="0" err="1"/>
                        <a:t>read_date_to_month_start</a:t>
                      </a:r>
                      <a:r>
                        <a:rPr lang="en-US" sz="2000" b="1" dirty="0"/>
                        <a:t> &lt;  days in month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r>
                        <a:rPr lang="en-US" sz="2000" b="1" dirty="0" err="1"/>
                        <a:t>read_date_to_month_start</a:t>
                      </a:r>
                      <a:r>
                        <a:rPr lang="en-US" sz="2000" b="1"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266539064"/>
                  </a:ext>
                </a:extLst>
              </a:tr>
            </a:tbl>
          </a:graphicData>
        </a:graphic>
      </p:graphicFrame>
    </p:spTree>
    <p:extLst>
      <p:ext uri="{BB962C8B-B14F-4D97-AF65-F5344CB8AC3E}">
        <p14:creationId xmlns:p14="http://schemas.microsoft.com/office/powerpoint/2010/main" val="852256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04BC5-FCA6-4DDA-AD12-8BED1F7E903F}"/>
              </a:ext>
            </a:extLst>
          </p:cNvPr>
          <p:cNvSpPr>
            <a:spLocks noGrp="1"/>
          </p:cNvSpPr>
          <p:nvPr>
            <p:ph type="title"/>
          </p:nvPr>
        </p:nvSpPr>
        <p:spPr>
          <a:xfrm>
            <a:off x="485361" y="196355"/>
            <a:ext cx="8683487" cy="590931"/>
          </a:xfrm>
          <a:solidFill>
            <a:schemeClr val="accent3">
              <a:lumMod val="20000"/>
              <a:lumOff val="80000"/>
            </a:schemeClr>
          </a:solidFill>
        </p:spPr>
        <p:txBody>
          <a:bodyPr>
            <a:normAutofit/>
          </a:bodyPr>
          <a:lstStyle/>
          <a:p>
            <a:r>
              <a:rPr lang="en-US" sz="3000" b="1" dirty="0">
                <a:solidFill>
                  <a:srgbClr val="C00000"/>
                </a:solidFill>
              </a:rPr>
              <a:t>Status Qua</a:t>
            </a:r>
          </a:p>
        </p:txBody>
      </p:sp>
      <p:sp>
        <p:nvSpPr>
          <p:cNvPr id="3" name="Content Placeholder 2">
            <a:extLst>
              <a:ext uri="{FF2B5EF4-FFF2-40B4-BE49-F238E27FC236}">
                <a16:creationId xmlns:a16="http://schemas.microsoft.com/office/drawing/2014/main" id="{1524D992-6ADB-4D0D-A1C2-86619282E7DE}"/>
              </a:ext>
            </a:extLst>
          </p:cNvPr>
          <p:cNvSpPr>
            <a:spLocks noGrp="1"/>
          </p:cNvSpPr>
          <p:nvPr>
            <p:ph idx="1"/>
          </p:nvPr>
        </p:nvSpPr>
        <p:spPr>
          <a:xfrm>
            <a:off x="591379" y="957480"/>
            <a:ext cx="8230601" cy="2894044"/>
          </a:xfrm>
        </p:spPr>
        <p:txBody>
          <a:bodyPr>
            <a:normAutofit fontScale="92500"/>
          </a:bodyPr>
          <a:lstStyle/>
          <a:p>
            <a:r>
              <a:rPr lang="en-US" sz="2400" dirty="0"/>
              <a:t>Water usage by 6 type of customers within three years (2017 - 2020)</a:t>
            </a:r>
          </a:p>
          <a:p>
            <a:r>
              <a:rPr lang="en-US" sz="2400" dirty="0"/>
              <a:t>Water Department</a:t>
            </a:r>
          </a:p>
          <a:p>
            <a:pPr marL="0" indent="0">
              <a:buNone/>
            </a:pPr>
            <a:r>
              <a:rPr lang="en-US" sz="2000" dirty="0"/>
              <a:t>         </a:t>
            </a:r>
            <a:r>
              <a:rPr lang="en-US" sz="1900" dirty="0"/>
              <a:t>Find effective ways to provide reliable water supply</a:t>
            </a:r>
            <a:endParaRPr lang="en-US" sz="2000" dirty="0"/>
          </a:p>
          <a:p>
            <a:r>
              <a:rPr lang="en-US" sz="2400" dirty="0"/>
              <a:t>Customers</a:t>
            </a:r>
          </a:p>
          <a:p>
            <a:pPr marL="457200" lvl="1" indent="0">
              <a:buNone/>
            </a:pPr>
            <a:r>
              <a:rPr lang="en-US" sz="1900" dirty="0"/>
              <a:t>Mange their usage and save on water bills</a:t>
            </a:r>
          </a:p>
          <a:p>
            <a:r>
              <a:rPr lang="en-US" sz="2400" dirty="0"/>
              <a:t>Government</a:t>
            </a:r>
          </a:p>
          <a:p>
            <a:pPr marL="457200" lvl="1" indent="0">
              <a:buNone/>
            </a:pPr>
            <a:r>
              <a:rPr lang="en-US" sz="1900" dirty="0"/>
              <a:t>Effectively allocate budget to provide the required Facilities</a:t>
            </a:r>
          </a:p>
        </p:txBody>
      </p:sp>
      <p:grpSp>
        <p:nvGrpSpPr>
          <p:cNvPr id="12" name="Group 11">
            <a:extLst>
              <a:ext uri="{FF2B5EF4-FFF2-40B4-BE49-F238E27FC236}">
                <a16:creationId xmlns:a16="http://schemas.microsoft.com/office/drawing/2014/main" id="{697EC86D-F615-472E-918B-CC270155A589}"/>
              </a:ext>
            </a:extLst>
          </p:cNvPr>
          <p:cNvGrpSpPr/>
          <p:nvPr/>
        </p:nvGrpSpPr>
        <p:grpSpPr>
          <a:xfrm>
            <a:off x="9231134" y="68976"/>
            <a:ext cx="2901231" cy="6360910"/>
            <a:chOff x="7748549" y="156180"/>
            <a:chExt cx="2901231" cy="6360910"/>
          </a:xfrm>
        </p:grpSpPr>
        <p:pic>
          <p:nvPicPr>
            <p:cNvPr id="6" name="Picture 5">
              <a:extLst>
                <a:ext uri="{FF2B5EF4-FFF2-40B4-BE49-F238E27FC236}">
                  <a16:creationId xmlns:a16="http://schemas.microsoft.com/office/drawing/2014/main" id="{EEDC423C-AA19-4609-9274-48448B0BB583}"/>
                </a:ext>
              </a:extLst>
            </p:cNvPr>
            <p:cNvPicPr>
              <a:picLocks noChangeAspect="1"/>
            </p:cNvPicPr>
            <p:nvPr/>
          </p:nvPicPr>
          <p:blipFill>
            <a:blip r:embed="rId3"/>
            <a:stretch>
              <a:fillRect/>
            </a:stretch>
          </p:blipFill>
          <p:spPr>
            <a:xfrm>
              <a:off x="7748549" y="4241537"/>
              <a:ext cx="2896571" cy="2275553"/>
            </a:xfrm>
            <a:prstGeom prst="rect">
              <a:avLst/>
            </a:prstGeom>
          </p:spPr>
        </p:pic>
        <p:grpSp>
          <p:nvGrpSpPr>
            <p:cNvPr id="8" name="Group 7">
              <a:extLst>
                <a:ext uri="{FF2B5EF4-FFF2-40B4-BE49-F238E27FC236}">
                  <a16:creationId xmlns:a16="http://schemas.microsoft.com/office/drawing/2014/main" id="{7C20692D-ABE1-4EC3-A281-94B0C81005FC}"/>
                </a:ext>
              </a:extLst>
            </p:cNvPr>
            <p:cNvGrpSpPr/>
            <p:nvPr/>
          </p:nvGrpSpPr>
          <p:grpSpPr>
            <a:xfrm>
              <a:off x="7748549" y="2166842"/>
              <a:ext cx="2901229" cy="1982746"/>
              <a:chOff x="4437341" y="3687397"/>
              <a:chExt cx="3571115" cy="2844209"/>
            </a:xfrm>
          </p:grpSpPr>
          <p:pic>
            <p:nvPicPr>
              <p:cNvPr id="5" name="Picture 4">
                <a:extLst>
                  <a:ext uri="{FF2B5EF4-FFF2-40B4-BE49-F238E27FC236}">
                    <a16:creationId xmlns:a16="http://schemas.microsoft.com/office/drawing/2014/main" id="{EF79ACC4-AA75-412E-8943-1A2F88E5641B}"/>
                  </a:ext>
                </a:extLst>
              </p:cNvPr>
              <p:cNvPicPr>
                <a:picLocks noChangeAspect="1"/>
              </p:cNvPicPr>
              <p:nvPr/>
            </p:nvPicPr>
            <p:blipFill>
              <a:blip r:embed="rId4"/>
              <a:stretch>
                <a:fillRect/>
              </a:stretch>
            </p:blipFill>
            <p:spPr>
              <a:xfrm>
                <a:off x="4437341" y="4142237"/>
                <a:ext cx="3571115" cy="2389369"/>
              </a:xfrm>
              <a:prstGeom prst="rect">
                <a:avLst/>
              </a:prstGeom>
            </p:spPr>
          </p:pic>
          <p:pic>
            <p:nvPicPr>
              <p:cNvPr id="7" name="Picture 6">
                <a:extLst>
                  <a:ext uri="{FF2B5EF4-FFF2-40B4-BE49-F238E27FC236}">
                    <a16:creationId xmlns:a16="http://schemas.microsoft.com/office/drawing/2014/main" id="{7162059E-5749-41F0-AE64-3613C32D1B08}"/>
                  </a:ext>
                </a:extLst>
              </p:cNvPr>
              <p:cNvPicPr>
                <a:picLocks noChangeAspect="1"/>
              </p:cNvPicPr>
              <p:nvPr/>
            </p:nvPicPr>
            <p:blipFill>
              <a:blip r:embed="rId5"/>
              <a:stretch>
                <a:fillRect/>
              </a:stretch>
            </p:blipFill>
            <p:spPr>
              <a:xfrm>
                <a:off x="4437341" y="3687397"/>
                <a:ext cx="3565382" cy="430799"/>
              </a:xfrm>
              <a:prstGeom prst="rect">
                <a:avLst/>
              </a:prstGeom>
            </p:spPr>
          </p:pic>
        </p:grpSp>
        <p:grpSp>
          <p:nvGrpSpPr>
            <p:cNvPr id="11" name="Group 10">
              <a:extLst>
                <a:ext uri="{FF2B5EF4-FFF2-40B4-BE49-F238E27FC236}">
                  <a16:creationId xmlns:a16="http://schemas.microsoft.com/office/drawing/2014/main" id="{EED3A6D3-F085-4200-9215-B4BC569B7E31}"/>
                </a:ext>
              </a:extLst>
            </p:cNvPr>
            <p:cNvGrpSpPr/>
            <p:nvPr/>
          </p:nvGrpSpPr>
          <p:grpSpPr>
            <a:xfrm>
              <a:off x="7748550" y="156180"/>
              <a:ext cx="2901230" cy="1955886"/>
              <a:chOff x="8101388" y="3687397"/>
              <a:chExt cx="3571116" cy="2855377"/>
            </a:xfrm>
          </p:grpSpPr>
          <p:pic>
            <p:nvPicPr>
              <p:cNvPr id="9" name="Picture 8">
                <a:extLst>
                  <a:ext uri="{FF2B5EF4-FFF2-40B4-BE49-F238E27FC236}">
                    <a16:creationId xmlns:a16="http://schemas.microsoft.com/office/drawing/2014/main" id="{018D2785-FD26-4A1A-B416-4A2AD3DF04B9}"/>
                  </a:ext>
                </a:extLst>
              </p:cNvPr>
              <p:cNvPicPr>
                <a:picLocks noChangeAspect="1"/>
              </p:cNvPicPr>
              <p:nvPr/>
            </p:nvPicPr>
            <p:blipFill>
              <a:blip r:embed="rId6"/>
              <a:stretch>
                <a:fillRect/>
              </a:stretch>
            </p:blipFill>
            <p:spPr>
              <a:xfrm>
                <a:off x="8101388" y="3687397"/>
                <a:ext cx="3571115" cy="454839"/>
              </a:xfrm>
              <a:prstGeom prst="rect">
                <a:avLst/>
              </a:prstGeom>
            </p:spPr>
          </p:pic>
          <p:pic>
            <p:nvPicPr>
              <p:cNvPr id="10" name="Picture 9">
                <a:extLst>
                  <a:ext uri="{FF2B5EF4-FFF2-40B4-BE49-F238E27FC236}">
                    <a16:creationId xmlns:a16="http://schemas.microsoft.com/office/drawing/2014/main" id="{B0285260-F906-4A12-9759-A0C4E3967C07}"/>
                  </a:ext>
                </a:extLst>
              </p:cNvPr>
              <p:cNvPicPr>
                <a:picLocks noChangeAspect="1"/>
              </p:cNvPicPr>
              <p:nvPr/>
            </p:nvPicPr>
            <p:blipFill>
              <a:blip r:embed="rId7"/>
              <a:stretch>
                <a:fillRect/>
              </a:stretch>
            </p:blipFill>
            <p:spPr>
              <a:xfrm>
                <a:off x="8101388" y="4142237"/>
                <a:ext cx="3571116" cy="2400537"/>
              </a:xfrm>
              <a:prstGeom prst="rect">
                <a:avLst/>
              </a:prstGeom>
            </p:spPr>
          </p:pic>
        </p:grpSp>
      </p:grpSp>
      <p:pic>
        <p:nvPicPr>
          <p:cNvPr id="13" name="Picture 12">
            <a:extLst>
              <a:ext uri="{FF2B5EF4-FFF2-40B4-BE49-F238E27FC236}">
                <a16:creationId xmlns:a16="http://schemas.microsoft.com/office/drawing/2014/main" id="{47A20C20-8D6C-4497-A90C-898E8791702B}"/>
              </a:ext>
            </a:extLst>
          </p:cNvPr>
          <p:cNvPicPr>
            <a:picLocks noChangeAspect="1"/>
          </p:cNvPicPr>
          <p:nvPr/>
        </p:nvPicPr>
        <p:blipFill>
          <a:blip r:embed="rId8"/>
          <a:stretch>
            <a:fillRect/>
          </a:stretch>
        </p:blipFill>
        <p:spPr>
          <a:xfrm>
            <a:off x="59636" y="4785558"/>
            <a:ext cx="9109212" cy="1644328"/>
          </a:xfrm>
          <a:prstGeom prst="rect">
            <a:avLst/>
          </a:prstGeom>
        </p:spPr>
      </p:pic>
      <p:sp>
        <p:nvSpPr>
          <p:cNvPr id="14" name="TextBox 13">
            <a:extLst>
              <a:ext uri="{FF2B5EF4-FFF2-40B4-BE49-F238E27FC236}">
                <a16:creationId xmlns:a16="http://schemas.microsoft.com/office/drawing/2014/main" id="{92C0B49E-83FA-43A9-995D-4883378C68FF}"/>
              </a:ext>
            </a:extLst>
          </p:cNvPr>
          <p:cNvSpPr txBox="1"/>
          <p:nvPr/>
        </p:nvSpPr>
        <p:spPr>
          <a:xfrm>
            <a:off x="1435376" y="4672683"/>
            <a:ext cx="7386604" cy="1563377"/>
          </a:xfrm>
          <a:prstGeom prst="rect">
            <a:avLst/>
          </a:prstGeom>
          <a:noFill/>
        </p:spPr>
        <p:txBody>
          <a:bodyPr wrap="square">
            <a:spAutoFit/>
          </a:bodyPr>
          <a:lstStyle/>
          <a:p>
            <a:pPr>
              <a:lnSpc>
                <a:spcPct val="150000"/>
              </a:lnSpc>
            </a:pPr>
            <a:r>
              <a:rPr lang="en-US" sz="2200" dirty="0"/>
              <a:t>Did COVID-Pandemic affect water usage?</a:t>
            </a:r>
          </a:p>
          <a:p>
            <a:pPr>
              <a:lnSpc>
                <a:spcPct val="150000"/>
              </a:lnSpc>
            </a:pPr>
            <a:r>
              <a:rPr lang="en-US" sz="2200" dirty="0"/>
              <a:t>What factors affects water consumption?</a:t>
            </a:r>
          </a:p>
          <a:p>
            <a:pPr>
              <a:lnSpc>
                <a:spcPct val="150000"/>
              </a:lnSpc>
            </a:pPr>
            <a:r>
              <a:rPr lang="en-US" sz="2200" dirty="0"/>
              <a:t>Can I predict water usage during the pandemic?</a:t>
            </a:r>
          </a:p>
        </p:txBody>
      </p:sp>
      <p:sp>
        <p:nvSpPr>
          <p:cNvPr id="15" name="TextBox 14">
            <a:extLst>
              <a:ext uri="{FF2B5EF4-FFF2-40B4-BE49-F238E27FC236}">
                <a16:creationId xmlns:a16="http://schemas.microsoft.com/office/drawing/2014/main" id="{01994AAB-7A0B-4DB2-AD2E-3BF8FFEF4483}"/>
              </a:ext>
            </a:extLst>
          </p:cNvPr>
          <p:cNvSpPr txBox="1"/>
          <p:nvPr/>
        </p:nvSpPr>
        <p:spPr>
          <a:xfrm>
            <a:off x="485361" y="4184943"/>
            <a:ext cx="8683486" cy="590931"/>
          </a:xfrm>
          <a:prstGeom prst="rect">
            <a:avLst/>
          </a:prstGeom>
          <a:solidFill>
            <a:schemeClr val="accent3">
              <a:lumMod val="20000"/>
              <a:lumOff val="80000"/>
            </a:schemeClr>
          </a:solidFill>
        </p:spPr>
        <p:txBody>
          <a:bodyPr vert="horz" lIns="91440" tIns="45720" rIns="91440" bIns="45720" rtlCol="0" anchor="ctr">
            <a:normAutofit/>
          </a:bodyPr>
          <a:lstStyle>
            <a:lvl1pPr>
              <a:lnSpc>
                <a:spcPct val="90000"/>
              </a:lnSpc>
              <a:spcBef>
                <a:spcPct val="0"/>
              </a:spcBef>
              <a:buNone/>
              <a:defRPr sz="3000" b="1">
                <a:solidFill>
                  <a:srgbClr val="7030A0"/>
                </a:solidFill>
                <a:latin typeface="+mj-lt"/>
                <a:ea typeface="+mj-ea"/>
                <a:cs typeface="+mj-cs"/>
              </a:defRPr>
            </a:lvl1pPr>
          </a:lstStyle>
          <a:p>
            <a:r>
              <a:rPr lang="en-US" dirty="0">
                <a:solidFill>
                  <a:srgbClr val="C00000"/>
                </a:solidFill>
              </a:rPr>
              <a:t>Problem</a:t>
            </a:r>
          </a:p>
        </p:txBody>
      </p:sp>
    </p:spTree>
    <p:extLst>
      <p:ext uri="{BB962C8B-B14F-4D97-AF65-F5344CB8AC3E}">
        <p14:creationId xmlns:p14="http://schemas.microsoft.com/office/powerpoint/2010/main" val="39404924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676EEF-0106-40EF-B510-91302E84A7B0}"/>
              </a:ext>
            </a:extLst>
          </p:cNvPr>
          <p:cNvSpPr>
            <a:spLocks noGrp="1"/>
          </p:cNvSpPr>
          <p:nvPr>
            <p:ph idx="1"/>
          </p:nvPr>
        </p:nvSpPr>
        <p:spPr>
          <a:xfrm>
            <a:off x="1757680" y="2506345"/>
            <a:ext cx="9692640" cy="1136015"/>
          </a:xfrm>
        </p:spPr>
        <p:txBody>
          <a:bodyPr>
            <a:noAutofit/>
          </a:bodyPr>
          <a:lstStyle/>
          <a:p>
            <a:pPr marL="0" indent="0">
              <a:buNone/>
            </a:pPr>
            <a:r>
              <a:rPr lang="en-US" sz="4400" dirty="0"/>
              <a:t>Examples of the algorithm application</a:t>
            </a:r>
          </a:p>
        </p:txBody>
      </p:sp>
    </p:spTree>
    <p:extLst>
      <p:ext uri="{BB962C8B-B14F-4D97-AF65-F5344CB8AC3E}">
        <p14:creationId xmlns:p14="http://schemas.microsoft.com/office/powerpoint/2010/main" val="1853305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33ADE327-C873-4808-A7D7-B48BC924114F}"/>
              </a:ext>
            </a:extLst>
          </p:cNvPr>
          <p:cNvGraphicFramePr>
            <a:graphicFrameLocks noGrp="1"/>
          </p:cNvGraphicFramePr>
          <p:nvPr>
            <p:ph idx="1"/>
            <p:extLst>
              <p:ext uri="{D42A27DB-BD31-4B8C-83A1-F6EECF244321}">
                <p14:modId xmlns:p14="http://schemas.microsoft.com/office/powerpoint/2010/main" val="1462005288"/>
              </p:ext>
            </p:extLst>
          </p:nvPr>
        </p:nvGraphicFramePr>
        <p:xfrm>
          <a:off x="412540" y="59245"/>
          <a:ext cx="6216859" cy="2039319"/>
        </p:xfrm>
        <a:graphic>
          <a:graphicData uri="http://schemas.openxmlformats.org/drawingml/2006/table">
            <a:tbl>
              <a:tblPr firstRow="1" bandRow="1">
                <a:tableStyleId>{00A15C55-8517-42AA-B614-E9B94910E393}</a:tableStyleId>
              </a:tblPr>
              <a:tblGrid>
                <a:gridCol w="1269719">
                  <a:extLst>
                    <a:ext uri="{9D8B030D-6E8A-4147-A177-3AD203B41FA5}">
                      <a16:colId xmlns:a16="http://schemas.microsoft.com/office/drawing/2014/main" val="4056008511"/>
                    </a:ext>
                  </a:extLst>
                </a:gridCol>
                <a:gridCol w="1838710">
                  <a:extLst>
                    <a:ext uri="{9D8B030D-6E8A-4147-A177-3AD203B41FA5}">
                      <a16:colId xmlns:a16="http://schemas.microsoft.com/office/drawing/2014/main" val="2739398348"/>
                    </a:ext>
                  </a:extLst>
                </a:gridCol>
                <a:gridCol w="1554215">
                  <a:extLst>
                    <a:ext uri="{9D8B030D-6E8A-4147-A177-3AD203B41FA5}">
                      <a16:colId xmlns:a16="http://schemas.microsoft.com/office/drawing/2014/main" val="2649645607"/>
                    </a:ext>
                  </a:extLst>
                </a:gridCol>
                <a:gridCol w="1554215">
                  <a:extLst>
                    <a:ext uri="{9D8B030D-6E8A-4147-A177-3AD203B41FA5}">
                      <a16:colId xmlns:a16="http://schemas.microsoft.com/office/drawing/2014/main" val="1852681664"/>
                    </a:ext>
                  </a:extLst>
                </a:gridCol>
              </a:tblGrid>
              <a:tr h="294284">
                <a:tc gridSpan="3">
                  <a:txBody>
                    <a:bodyPr/>
                    <a:lstStyle/>
                    <a:p>
                      <a:pPr marL="0" algn="ctr" defTabSz="914400" rtl="0" eaLnBrk="1" latinLnBrk="0" hangingPunct="1"/>
                      <a:r>
                        <a:rPr lang="en-US" sz="1400" b="1" kern="1200" dirty="0">
                          <a:solidFill>
                            <a:schemeClr val="accent6">
                              <a:lumMod val="50000"/>
                            </a:schemeClr>
                          </a:solidFill>
                          <a:latin typeface="+mn-lt"/>
                          <a:ea typeface="+mn-ea"/>
                          <a:cs typeface="+mn-cs"/>
                        </a:rPr>
                        <a:t>Days in </a:t>
                      </a:r>
                      <a:r>
                        <a:rPr lang="en-US" sz="1400" b="1" u="sng" kern="1200" dirty="0">
                          <a:solidFill>
                            <a:schemeClr val="accent6">
                              <a:lumMod val="50000"/>
                            </a:schemeClr>
                          </a:solidFill>
                          <a:latin typeface="+mn-lt"/>
                          <a:ea typeface="+mn-ea"/>
                          <a:cs typeface="+mn-cs"/>
                        </a:rPr>
                        <a:t>March</a:t>
                      </a:r>
                      <a:r>
                        <a:rPr lang="en-US" sz="1400" b="1" kern="1200" dirty="0">
                          <a:solidFill>
                            <a:schemeClr val="accent6">
                              <a:lumMod val="50000"/>
                            </a:schemeClr>
                          </a:solidFill>
                          <a:latin typeface="+mn-lt"/>
                          <a:ea typeface="+mn-ea"/>
                          <a:cs typeface="+mn-cs"/>
                        </a:rPr>
                        <a:t> = </a:t>
                      </a:r>
                      <a:r>
                        <a:rPr lang="en-US" sz="1400" b="1" kern="1200" dirty="0">
                          <a:solidFill>
                            <a:srgbClr val="FF0000"/>
                          </a:solidFill>
                          <a:latin typeface="+mn-lt"/>
                          <a:ea typeface="+mn-ea"/>
                          <a:cs typeface="+mn-cs"/>
                        </a:rPr>
                        <a:t>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4346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Mar 1,2020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10,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434658">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16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260795">
                <a:tc gridSpan="4">
                  <a:txBody>
                    <a:bodyPr/>
                    <a:lstStyle/>
                    <a:p>
                      <a:pPr algn="ctr"/>
                      <a:r>
                        <a:rPr lang="en-US" sz="1400" b="1" dirty="0" err="1"/>
                        <a:t>read_date_to_month_start</a:t>
                      </a:r>
                      <a:r>
                        <a:rPr lang="en-US" sz="1400" b="1" dirty="0"/>
                        <a:t>  </a:t>
                      </a:r>
                      <a:r>
                        <a:rPr lang="en-US" sz="1400" b="1" dirty="0">
                          <a:solidFill>
                            <a:srgbClr val="FF0000"/>
                          </a:solidFill>
                        </a:rPr>
                        <a:t>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393399">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&lt;= days in month  (16 &lt; = 31)</a:t>
                      </a: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5" name="Arrow: Right 4">
            <a:extLst>
              <a:ext uri="{FF2B5EF4-FFF2-40B4-BE49-F238E27FC236}">
                <a16:creationId xmlns:a16="http://schemas.microsoft.com/office/drawing/2014/main" id="{04AB2C17-297E-47E6-844B-08E188B22C89}"/>
              </a:ext>
            </a:extLst>
          </p:cNvPr>
          <p:cNvSpPr/>
          <p:nvPr/>
        </p:nvSpPr>
        <p:spPr>
          <a:xfrm>
            <a:off x="6673757" y="1034192"/>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7" name="Table 7">
            <a:extLst>
              <a:ext uri="{FF2B5EF4-FFF2-40B4-BE49-F238E27FC236}">
                <a16:creationId xmlns:a16="http://schemas.microsoft.com/office/drawing/2014/main" id="{711463E2-54A9-44A3-A9E1-F4805A243DA2}"/>
              </a:ext>
            </a:extLst>
          </p:cNvPr>
          <p:cNvGraphicFramePr>
            <a:graphicFrameLocks noGrp="1"/>
          </p:cNvGraphicFramePr>
          <p:nvPr>
            <p:extLst>
              <p:ext uri="{D42A27DB-BD31-4B8C-83A1-F6EECF244321}">
                <p14:modId xmlns:p14="http://schemas.microsoft.com/office/powerpoint/2010/main" val="2949357646"/>
              </p:ext>
            </p:extLst>
          </p:nvPr>
        </p:nvGraphicFramePr>
        <p:xfrm>
          <a:off x="7674591" y="783907"/>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2020-03-01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graphicFrame>
        <p:nvGraphicFramePr>
          <p:cNvPr id="8" name="Content Placeholder 3">
            <a:extLst>
              <a:ext uri="{FF2B5EF4-FFF2-40B4-BE49-F238E27FC236}">
                <a16:creationId xmlns:a16="http://schemas.microsoft.com/office/drawing/2014/main" id="{38327156-BF68-4A77-9827-E00DD7BBA16D}"/>
              </a:ext>
            </a:extLst>
          </p:cNvPr>
          <p:cNvGraphicFramePr>
            <a:graphicFrameLocks/>
          </p:cNvGraphicFramePr>
          <p:nvPr>
            <p:extLst>
              <p:ext uri="{D42A27DB-BD31-4B8C-83A1-F6EECF244321}">
                <p14:modId xmlns:p14="http://schemas.microsoft.com/office/powerpoint/2010/main" val="2528871954"/>
              </p:ext>
            </p:extLst>
          </p:nvPr>
        </p:nvGraphicFramePr>
        <p:xfrm>
          <a:off x="421641" y="2163386"/>
          <a:ext cx="6216859" cy="2240974"/>
        </p:xfrm>
        <a:graphic>
          <a:graphicData uri="http://schemas.openxmlformats.org/drawingml/2006/table">
            <a:tbl>
              <a:tblPr firstRow="1" bandRow="1">
                <a:tableStyleId>{00A15C55-8517-42AA-B614-E9B94910E393}</a:tableStyleId>
              </a:tblPr>
              <a:tblGrid>
                <a:gridCol w="1283670">
                  <a:extLst>
                    <a:ext uri="{9D8B030D-6E8A-4147-A177-3AD203B41FA5}">
                      <a16:colId xmlns:a16="http://schemas.microsoft.com/office/drawing/2014/main" val="4056008511"/>
                    </a:ext>
                  </a:extLst>
                </a:gridCol>
                <a:gridCol w="1858914">
                  <a:extLst>
                    <a:ext uri="{9D8B030D-6E8A-4147-A177-3AD203B41FA5}">
                      <a16:colId xmlns:a16="http://schemas.microsoft.com/office/drawing/2014/main" val="2739398348"/>
                    </a:ext>
                  </a:extLst>
                </a:gridCol>
                <a:gridCol w="1571294">
                  <a:extLst>
                    <a:ext uri="{9D8B030D-6E8A-4147-A177-3AD203B41FA5}">
                      <a16:colId xmlns:a16="http://schemas.microsoft.com/office/drawing/2014/main" val="2649645607"/>
                    </a:ext>
                  </a:extLst>
                </a:gridCol>
                <a:gridCol w="1502981">
                  <a:extLst>
                    <a:ext uri="{9D8B030D-6E8A-4147-A177-3AD203B41FA5}">
                      <a16:colId xmlns:a16="http://schemas.microsoft.com/office/drawing/2014/main" val="1852681664"/>
                    </a:ext>
                  </a:extLst>
                </a:gridCol>
              </a:tblGrid>
              <a:tr h="307775">
                <a:tc gridSpan="3">
                  <a:txBody>
                    <a:bodyPr/>
                    <a:lstStyle/>
                    <a:p>
                      <a:pPr algn="ctr"/>
                      <a:r>
                        <a:rPr lang="en-US" sz="1400" b="1" u="none" kern="1200" dirty="0">
                          <a:solidFill>
                            <a:schemeClr val="accent6">
                              <a:lumMod val="50000"/>
                            </a:schemeClr>
                          </a:solidFill>
                          <a:latin typeface="+mn-lt"/>
                          <a:ea typeface="+mn-ea"/>
                          <a:cs typeface="+mn-cs"/>
                        </a:rPr>
                        <a:t>Days in April = </a:t>
                      </a:r>
                      <a:r>
                        <a:rPr lang="en-US" sz="1400" dirty="0">
                          <a:solidFill>
                            <a:srgbClr val="FF0000"/>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52761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April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10,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527615">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30-(-16) = 46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307775">
                <a:tc gridSpan="4">
                  <a:txBody>
                    <a:bodyPr/>
                    <a:lstStyle/>
                    <a:p>
                      <a:pPr algn="ctr"/>
                      <a:r>
                        <a:rPr lang="en-US" sz="1400" b="1" dirty="0" err="1"/>
                        <a:t>read_date_to_month_start</a:t>
                      </a:r>
                      <a:r>
                        <a:rPr lang="en-US" sz="1400" b="1" dirty="0"/>
                        <a:t>  </a:t>
                      </a:r>
                      <a:r>
                        <a:rPr lang="en-US" sz="1400" b="1" dirty="0">
                          <a:solidFill>
                            <a:srgbClr val="FF0000"/>
                          </a:solidFill>
                        </a:rPr>
                        <a:t>39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570194">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&gt;  </a:t>
                      </a:r>
                      <a:r>
                        <a:rPr lang="en-US" sz="1400" b="1" dirty="0">
                          <a:solidFill>
                            <a:schemeClr val="accent6">
                              <a:lumMod val="50000"/>
                            </a:schemeClr>
                          </a:solidFill>
                        </a:rPr>
                        <a:t>days in month (46&gt; 30)</a:t>
                      </a:r>
                    </a:p>
                    <a:p>
                      <a:r>
                        <a:rPr lang="en-US" sz="1400" b="1" dirty="0"/>
                        <a:t>&amp;             </a:t>
                      </a:r>
                      <a:r>
                        <a:rPr lang="en-US" sz="1400" b="1" dirty="0" err="1"/>
                        <a:t>read_date_to_month_start</a:t>
                      </a:r>
                      <a:r>
                        <a:rPr lang="en-US" sz="1400" b="1" dirty="0"/>
                        <a:t> &gt;=  </a:t>
                      </a:r>
                      <a:r>
                        <a:rPr lang="en-US" sz="1400" b="1" dirty="0">
                          <a:solidFill>
                            <a:schemeClr val="accent6">
                              <a:lumMod val="50000"/>
                            </a:schemeClr>
                          </a:solidFill>
                        </a:rPr>
                        <a:t>days in month (39 &gt;=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13" name="Arrow: Right 12">
            <a:extLst>
              <a:ext uri="{FF2B5EF4-FFF2-40B4-BE49-F238E27FC236}">
                <a16:creationId xmlns:a16="http://schemas.microsoft.com/office/drawing/2014/main" id="{C5327532-85FB-4AAD-8AE2-DCD42654563F}"/>
              </a:ext>
            </a:extLst>
          </p:cNvPr>
          <p:cNvSpPr/>
          <p:nvPr/>
        </p:nvSpPr>
        <p:spPr>
          <a:xfrm>
            <a:off x="6664657" y="3035807"/>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4" name="Table 7">
            <a:extLst>
              <a:ext uri="{FF2B5EF4-FFF2-40B4-BE49-F238E27FC236}">
                <a16:creationId xmlns:a16="http://schemas.microsoft.com/office/drawing/2014/main" id="{A6F1E105-0019-45A1-8B80-9CFE6FF89772}"/>
              </a:ext>
            </a:extLst>
          </p:cNvPr>
          <p:cNvGraphicFramePr>
            <a:graphicFrameLocks noGrp="1"/>
          </p:cNvGraphicFramePr>
          <p:nvPr>
            <p:extLst>
              <p:ext uri="{D42A27DB-BD31-4B8C-83A1-F6EECF244321}">
                <p14:modId xmlns:p14="http://schemas.microsoft.com/office/powerpoint/2010/main" val="9644532"/>
              </p:ext>
            </p:extLst>
          </p:nvPr>
        </p:nvGraphicFramePr>
        <p:xfrm>
          <a:off x="7665491" y="2785522"/>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2020-04-01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graphicFrame>
        <p:nvGraphicFramePr>
          <p:cNvPr id="15" name="Content Placeholder 3">
            <a:extLst>
              <a:ext uri="{FF2B5EF4-FFF2-40B4-BE49-F238E27FC236}">
                <a16:creationId xmlns:a16="http://schemas.microsoft.com/office/drawing/2014/main" id="{94B00643-9E72-4902-B833-1F92207357A2}"/>
              </a:ext>
            </a:extLst>
          </p:cNvPr>
          <p:cNvGraphicFramePr>
            <a:graphicFrameLocks/>
          </p:cNvGraphicFramePr>
          <p:nvPr>
            <p:extLst>
              <p:ext uri="{D42A27DB-BD31-4B8C-83A1-F6EECF244321}">
                <p14:modId xmlns:p14="http://schemas.microsoft.com/office/powerpoint/2010/main" val="2143160566"/>
              </p:ext>
            </p:extLst>
          </p:nvPr>
        </p:nvGraphicFramePr>
        <p:xfrm>
          <a:off x="408178" y="4489471"/>
          <a:ext cx="6221222" cy="2262511"/>
        </p:xfrm>
        <a:graphic>
          <a:graphicData uri="http://schemas.openxmlformats.org/drawingml/2006/table">
            <a:tbl>
              <a:tblPr firstRow="1" bandRow="1">
                <a:tableStyleId>{00A15C55-8517-42AA-B614-E9B94910E393}</a:tableStyleId>
              </a:tblPr>
              <a:tblGrid>
                <a:gridCol w="1281806">
                  <a:extLst>
                    <a:ext uri="{9D8B030D-6E8A-4147-A177-3AD203B41FA5}">
                      <a16:colId xmlns:a16="http://schemas.microsoft.com/office/drawing/2014/main" val="4056008511"/>
                    </a:ext>
                  </a:extLst>
                </a:gridCol>
                <a:gridCol w="1856213">
                  <a:extLst>
                    <a:ext uri="{9D8B030D-6E8A-4147-A177-3AD203B41FA5}">
                      <a16:colId xmlns:a16="http://schemas.microsoft.com/office/drawing/2014/main" val="2739398348"/>
                    </a:ext>
                  </a:extLst>
                </a:gridCol>
                <a:gridCol w="1569011">
                  <a:extLst>
                    <a:ext uri="{9D8B030D-6E8A-4147-A177-3AD203B41FA5}">
                      <a16:colId xmlns:a16="http://schemas.microsoft.com/office/drawing/2014/main" val="2649645607"/>
                    </a:ext>
                  </a:extLst>
                </a:gridCol>
                <a:gridCol w="1514192">
                  <a:extLst>
                    <a:ext uri="{9D8B030D-6E8A-4147-A177-3AD203B41FA5}">
                      <a16:colId xmlns:a16="http://schemas.microsoft.com/office/drawing/2014/main" val="1852681664"/>
                    </a:ext>
                  </a:extLst>
                </a:gridCol>
              </a:tblGrid>
              <a:tr h="311764">
                <a:tc gridSpan="3">
                  <a:txBody>
                    <a:bodyPr/>
                    <a:lstStyle/>
                    <a:p>
                      <a:pPr algn="ctr"/>
                      <a:r>
                        <a:rPr lang="en-US" sz="1400" b="1" u="none" kern="1200" dirty="0">
                          <a:solidFill>
                            <a:schemeClr val="accent6">
                              <a:lumMod val="50000"/>
                            </a:schemeClr>
                          </a:solidFill>
                          <a:latin typeface="+mn-lt"/>
                          <a:ea typeface="+mn-ea"/>
                          <a:cs typeface="+mn-cs"/>
                        </a:rPr>
                        <a:t>Days in May = </a:t>
                      </a:r>
                      <a:r>
                        <a:rPr lang="en-US" sz="1400" dirty="0">
                          <a:solidFill>
                            <a:srgbClr val="FF0000"/>
                          </a:solidFill>
                        </a:rPr>
                        <a:t>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5344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5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10,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534453">
                <a:tc>
                  <a:txBody>
                    <a:bodyPr/>
                    <a:lstStyle/>
                    <a:p>
                      <a:endParaRPr lang="en-US" sz="15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algn="ctr"/>
                      <a:r>
                        <a:rPr lang="en-US" sz="1400" b="1" dirty="0">
                          <a:solidFill>
                            <a:srgbClr val="FF0000"/>
                          </a:solidFill>
                        </a:rPr>
                        <a:t>31-(-46) = 77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333201">
                <a:tc gridSpan="4">
                  <a:txBody>
                    <a:bodyPr/>
                    <a:lstStyle/>
                    <a:p>
                      <a:pPr algn="ctr"/>
                      <a:r>
                        <a:rPr lang="en-US" sz="1400" b="1" dirty="0" err="1"/>
                        <a:t>Read_date_to_month_start</a:t>
                      </a:r>
                      <a:r>
                        <a:rPr lang="en-US" sz="1400" b="1" dirty="0"/>
                        <a:t>  </a:t>
                      </a:r>
                      <a:r>
                        <a:rPr lang="en-US" sz="1400" b="1" dirty="0">
                          <a:solidFill>
                            <a:srgbClr val="FF0000"/>
                          </a:solidFill>
                        </a:rPr>
                        <a:t>9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534453">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&lt;  </a:t>
                      </a:r>
                      <a:r>
                        <a:rPr lang="en-US" sz="1400" b="1" dirty="0">
                          <a:solidFill>
                            <a:schemeClr val="accent6">
                              <a:lumMod val="50000"/>
                            </a:schemeClr>
                          </a:solidFill>
                        </a:rPr>
                        <a:t>days in month (77 &gt; 31)</a:t>
                      </a:r>
                    </a:p>
                    <a:p>
                      <a:r>
                        <a:rPr lang="en-US" sz="1400" b="1" dirty="0"/>
                        <a:t>&amp;             </a:t>
                      </a:r>
                      <a:r>
                        <a:rPr lang="en-US" sz="1400" b="1" dirty="0" err="1"/>
                        <a:t>read_date_to_month_start</a:t>
                      </a:r>
                      <a:r>
                        <a:rPr lang="en-US" sz="1400" b="1" dirty="0"/>
                        <a:t> &lt;  </a:t>
                      </a:r>
                      <a:r>
                        <a:rPr lang="en-US" sz="1400" b="1" dirty="0">
                          <a:solidFill>
                            <a:schemeClr val="accent6">
                              <a:lumMod val="50000"/>
                            </a:schemeClr>
                          </a:solidFill>
                        </a:rPr>
                        <a:t>days in month (9 &lt;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16" name="Arrow: Right 15">
            <a:extLst>
              <a:ext uri="{FF2B5EF4-FFF2-40B4-BE49-F238E27FC236}">
                <a16:creationId xmlns:a16="http://schemas.microsoft.com/office/drawing/2014/main" id="{D4CB7A58-FF3C-47CB-A229-050F6BA1245F}"/>
              </a:ext>
            </a:extLst>
          </p:cNvPr>
          <p:cNvSpPr/>
          <p:nvPr/>
        </p:nvSpPr>
        <p:spPr>
          <a:xfrm>
            <a:off x="6684218" y="5393974"/>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7" name="Table 7">
            <a:extLst>
              <a:ext uri="{FF2B5EF4-FFF2-40B4-BE49-F238E27FC236}">
                <a16:creationId xmlns:a16="http://schemas.microsoft.com/office/drawing/2014/main" id="{233E48F7-6195-4287-88D6-DE8C7D3BBDD3}"/>
              </a:ext>
            </a:extLst>
          </p:cNvPr>
          <p:cNvGraphicFramePr>
            <a:graphicFrameLocks noGrp="1"/>
          </p:cNvGraphicFramePr>
          <p:nvPr>
            <p:extLst>
              <p:ext uri="{D42A27DB-BD31-4B8C-83A1-F6EECF244321}">
                <p14:modId xmlns:p14="http://schemas.microsoft.com/office/powerpoint/2010/main" val="2556640166"/>
              </p:ext>
            </p:extLst>
          </p:nvPr>
        </p:nvGraphicFramePr>
        <p:xfrm>
          <a:off x="7674591" y="5143689"/>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2020-05-01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spTree>
    <p:extLst>
      <p:ext uri="{BB962C8B-B14F-4D97-AF65-F5344CB8AC3E}">
        <p14:creationId xmlns:p14="http://schemas.microsoft.com/office/powerpoint/2010/main" val="11999750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33ADE327-C873-4808-A7D7-B48BC924114F}"/>
              </a:ext>
            </a:extLst>
          </p:cNvPr>
          <p:cNvGraphicFramePr>
            <a:graphicFrameLocks noGrp="1"/>
          </p:cNvGraphicFramePr>
          <p:nvPr>
            <p:ph idx="1"/>
            <p:extLst>
              <p:ext uri="{D42A27DB-BD31-4B8C-83A1-F6EECF244321}">
                <p14:modId xmlns:p14="http://schemas.microsoft.com/office/powerpoint/2010/main" val="3522333294"/>
              </p:ext>
            </p:extLst>
          </p:nvPr>
        </p:nvGraphicFramePr>
        <p:xfrm>
          <a:off x="278334" y="109689"/>
          <a:ext cx="5909106" cy="2039319"/>
        </p:xfrm>
        <a:graphic>
          <a:graphicData uri="http://schemas.openxmlformats.org/drawingml/2006/table">
            <a:tbl>
              <a:tblPr firstRow="1" bandRow="1">
                <a:tableStyleId>{00A15C55-8517-42AA-B614-E9B94910E393}</a:tableStyleId>
              </a:tblPr>
              <a:tblGrid>
                <a:gridCol w="1206864">
                  <a:extLst>
                    <a:ext uri="{9D8B030D-6E8A-4147-A177-3AD203B41FA5}">
                      <a16:colId xmlns:a16="http://schemas.microsoft.com/office/drawing/2014/main" val="4056008511"/>
                    </a:ext>
                  </a:extLst>
                </a:gridCol>
                <a:gridCol w="1747688">
                  <a:extLst>
                    <a:ext uri="{9D8B030D-6E8A-4147-A177-3AD203B41FA5}">
                      <a16:colId xmlns:a16="http://schemas.microsoft.com/office/drawing/2014/main" val="2739398348"/>
                    </a:ext>
                  </a:extLst>
                </a:gridCol>
                <a:gridCol w="1477277">
                  <a:extLst>
                    <a:ext uri="{9D8B030D-6E8A-4147-A177-3AD203B41FA5}">
                      <a16:colId xmlns:a16="http://schemas.microsoft.com/office/drawing/2014/main" val="2649645607"/>
                    </a:ext>
                  </a:extLst>
                </a:gridCol>
                <a:gridCol w="1477277">
                  <a:extLst>
                    <a:ext uri="{9D8B030D-6E8A-4147-A177-3AD203B41FA5}">
                      <a16:colId xmlns:a16="http://schemas.microsoft.com/office/drawing/2014/main" val="1852681664"/>
                    </a:ext>
                  </a:extLst>
                </a:gridCol>
              </a:tblGrid>
              <a:tr h="260795">
                <a:tc gridSpan="3">
                  <a:txBody>
                    <a:bodyPr/>
                    <a:lstStyle/>
                    <a:p>
                      <a:pPr marL="0" algn="ctr" defTabSz="914400" rtl="0" eaLnBrk="1" latinLnBrk="0" hangingPunct="1"/>
                      <a:r>
                        <a:rPr lang="en-US" sz="1400" b="1" kern="1200" dirty="0">
                          <a:solidFill>
                            <a:schemeClr val="accent6">
                              <a:lumMod val="50000"/>
                            </a:schemeClr>
                          </a:solidFill>
                          <a:latin typeface="+mn-lt"/>
                          <a:ea typeface="+mn-ea"/>
                          <a:cs typeface="+mn-cs"/>
                        </a:rPr>
                        <a:t>Days in </a:t>
                      </a:r>
                      <a:r>
                        <a:rPr lang="en-US" sz="1400" b="1" u="sng" kern="1200" dirty="0">
                          <a:solidFill>
                            <a:schemeClr val="accent6">
                              <a:lumMod val="50000"/>
                            </a:schemeClr>
                          </a:solidFill>
                          <a:latin typeface="+mn-lt"/>
                          <a:ea typeface="+mn-ea"/>
                          <a:cs typeface="+mn-cs"/>
                        </a:rPr>
                        <a:t>March</a:t>
                      </a:r>
                      <a:r>
                        <a:rPr lang="en-US" sz="1400" b="1" kern="1200" dirty="0">
                          <a:solidFill>
                            <a:schemeClr val="accent6">
                              <a:lumMod val="50000"/>
                            </a:schemeClr>
                          </a:solidFill>
                          <a:latin typeface="+mn-lt"/>
                          <a:ea typeface="+mn-ea"/>
                          <a:cs typeface="+mn-cs"/>
                        </a:rPr>
                        <a:t> = </a:t>
                      </a:r>
                      <a:r>
                        <a:rPr lang="en-US" sz="1400" b="1" kern="1200" dirty="0">
                          <a:solidFill>
                            <a:srgbClr val="FF0000"/>
                          </a:solidFill>
                          <a:latin typeface="+mn-lt"/>
                          <a:ea typeface="+mn-ea"/>
                          <a:cs typeface="+mn-cs"/>
                        </a:rPr>
                        <a:t>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4346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Mar 1,2020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434658">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16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260795">
                <a:tc gridSpan="4">
                  <a:txBody>
                    <a:bodyPr/>
                    <a:lstStyle/>
                    <a:p>
                      <a:pPr algn="ctr"/>
                      <a:r>
                        <a:rPr lang="en-US" sz="1400" b="1" dirty="0" err="1"/>
                        <a:t>read_date_to_month_start</a:t>
                      </a:r>
                      <a:r>
                        <a:rPr lang="en-US" sz="1400" b="1" dirty="0"/>
                        <a:t>  </a:t>
                      </a:r>
                      <a:r>
                        <a:rPr lang="en-US" sz="1400" b="1" dirty="0">
                          <a:solidFill>
                            <a:srgbClr val="FF0000"/>
                          </a:solidFill>
                        </a:rPr>
                        <a:t>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393399">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&lt;= days in month   then  (16 &lt; = 56)</a:t>
                      </a: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5" name="Arrow: Right 4">
            <a:extLst>
              <a:ext uri="{FF2B5EF4-FFF2-40B4-BE49-F238E27FC236}">
                <a16:creationId xmlns:a16="http://schemas.microsoft.com/office/drawing/2014/main" id="{04AB2C17-297E-47E6-844B-08E188B22C89}"/>
              </a:ext>
            </a:extLst>
          </p:cNvPr>
          <p:cNvSpPr/>
          <p:nvPr/>
        </p:nvSpPr>
        <p:spPr>
          <a:xfrm>
            <a:off x="6173340" y="1015467"/>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7" name="Table 7">
            <a:extLst>
              <a:ext uri="{FF2B5EF4-FFF2-40B4-BE49-F238E27FC236}">
                <a16:creationId xmlns:a16="http://schemas.microsoft.com/office/drawing/2014/main" id="{711463E2-54A9-44A3-A9E1-F4805A243DA2}"/>
              </a:ext>
            </a:extLst>
          </p:cNvPr>
          <p:cNvGraphicFramePr>
            <a:graphicFrameLocks noGrp="1"/>
          </p:cNvGraphicFramePr>
          <p:nvPr>
            <p:extLst>
              <p:ext uri="{D42A27DB-BD31-4B8C-83A1-F6EECF244321}">
                <p14:modId xmlns:p14="http://schemas.microsoft.com/office/powerpoint/2010/main" val="3411859791"/>
              </p:ext>
            </p:extLst>
          </p:nvPr>
        </p:nvGraphicFramePr>
        <p:xfrm>
          <a:off x="7183272" y="740732"/>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2020-03-01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graphicFrame>
        <p:nvGraphicFramePr>
          <p:cNvPr id="8" name="Content Placeholder 3">
            <a:extLst>
              <a:ext uri="{FF2B5EF4-FFF2-40B4-BE49-F238E27FC236}">
                <a16:creationId xmlns:a16="http://schemas.microsoft.com/office/drawing/2014/main" id="{38327156-BF68-4A77-9827-E00DD7BBA16D}"/>
              </a:ext>
            </a:extLst>
          </p:cNvPr>
          <p:cNvGraphicFramePr>
            <a:graphicFrameLocks/>
          </p:cNvGraphicFramePr>
          <p:nvPr>
            <p:extLst>
              <p:ext uri="{D42A27DB-BD31-4B8C-83A1-F6EECF244321}">
                <p14:modId xmlns:p14="http://schemas.microsoft.com/office/powerpoint/2010/main" val="1722255434"/>
              </p:ext>
            </p:extLst>
          </p:nvPr>
        </p:nvGraphicFramePr>
        <p:xfrm>
          <a:off x="269240" y="2240737"/>
          <a:ext cx="5904101" cy="2213612"/>
        </p:xfrm>
        <a:graphic>
          <a:graphicData uri="http://schemas.openxmlformats.org/drawingml/2006/table">
            <a:tbl>
              <a:tblPr firstRow="1" bandRow="1">
                <a:tableStyleId>{00A15C55-8517-42AA-B614-E9B94910E393}</a:tableStyleId>
              </a:tblPr>
              <a:tblGrid>
                <a:gridCol w="1205841">
                  <a:extLst>
                    <a:ext uri="{9D8B030D-6E8A-4147-A177-3AD203B41FA5}">
                      <a16:colId xmlns:a16="http://schemas.microsoft.com/office/drawing/2014/main" val="4056008511"/>
                    </a:ext>
                  </a:extLst>
                </a:gridCol>
                <a:gridCol w="1746208">
                  <a:extLst>
                    <a:ext uri="{9D8B030D-6E8A-4147-A177-3AD203B41FA5}">
                      <a16:colId xmlns:a16="http://schemas.microsoft.com/office/drawing/2014/main" val="2739398348"/>
                    </a:ext>
                  </a:extLst>
                </a:gridCol>
                <a:gridCol w="1476026">
                  <a:extLst>
                    <a:ext uri="{9D8B030D-6E8A-4147-A177-3AD203B41FA5}">
                      <a16:colId xmlns:a16="http://schemas.microsoft.com/office/drawing/2014/main" val="2649645607"/>
                    </a:ext>
                  </a:extLst>
                </a:gridCol>
                <a:gridCol w="1476026">
                  <a:extLst>
                    <a:ext uri="{9D8B030D-6E8A-4147-A177-3AD203B41FA5}">
                      <a16:colId xmlns:a16="http://schemas.microsoft.com/office/drawing/2014/main" val="1852681664"/>
                    </a:ext>
                  </a:extLst>
                </a:gridCol>
              </a:tblGrid>
              <a:tr h="258319">
                <a:tc gridSpan="3">
                  <a:txBody>
                    <a:bodyPr/>
                    <a:lstStyle/>
                    <a:p>
                      <a:pPr algn="ctr"/>
                      <a:r>
                        <a:rPr lang="en-US" sz="1400" b="1" u="none" kern="1200" dirty="0">
                          <a:solidFill>
                            <a:schemeClr val="accent6">
                              <a:lumMod val="50000"/>
                            </a:schemeClr>
                          </a:solidFill>
                          <a:latin typeface="+mn-lt"/>
                          <a:ea typeface="+mn-ea"/>
                          <a:cs typeface="+mn-cs"/>
                        </a:rPr>
                        <a:t>Days in April = </a:t>
                      </a:r>
                      <a:r>
                        <a:rPr lang="en-US" sz="1400" dirty="0">
                          <a:solidFill>
                            <a:srgbClr val="FF0000"/>
                          </a:solidFill>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4371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April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430531">
                <a:tc>
                  <a:txBody>
                    <a:bodyPr/>
                    <a:lstStyle/>
                    <a:p>
                      <a:endParaRPr lang="en-U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30-(-16) = 46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266708">
                <a:tc gridSpan="4">
                  <a:txBody>
                    <a:bodyPr/>
                    <a:lstStyle/>
                    <a:p>
                      <a:pPr algn="ctr"/>
                      <a:r>
                        <a:rPr lang="en-US" sz="1400" b="1" dirty="0" err="1"/>
                        <a:t>read_date_to_month_start</a:t>
                      </a:r>
                      <a:r>
                        <a:rPr lang="en-US" sz="1400" b="1" dirty="0"/>
                        <a:t>  30</a:t>
                      </a: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567692">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&gt;  </a:t>
                      </a:r>
                      <a:r>
                        <a:rPr lang="en-US" sz="1400" b="1" dirty="0">
                          <a:solidFill>
                            <a:schemeClr val="accent6">
                              <a:lumMod val="50000"/>
                            </a:schemeClr>
                          </a:solidFill>
                        </a:rPr>
                        <a:t>days in month (46&gt; 30)</a:t>
                      </a:r>
                    </a:p>
                    <a:p>
                      <a:r>
                        <a:rPr lang="en-US" sz="1400" b="1" dirty="0"/>
                        <a:t>&amp; </a:t>
                      </a:r>
                      <a:r>
                        <a:rPr lang="en-US" sz="1400" b="1" dirty="0" err="1"/>
                        <a:t>read_date_to_month_start</a:t>
                      </a:r>
                      <a:r>
                        <a:rPr lang="en-US" sz="1400" b="1" dirty="0"/>
                        <a:t> &gt;=  </a:t>
                      </a:r>
                      <a:r>
                        <a:rPr lang="en-US" sz="1400" b="1" dirty="0">
                          <a:solidFill>
                            <a:schemeClr val="accent6">
                              <a:lumMod val="50000"/>
                            </a:schemeClr>
                          </a:solidFill>
                        </a:rPr>
                        <a:t>days in month (30 &gt;=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13" name="Arrow: Right 12">
            <a:extLst>
              <a:ext uri="{FF2B5EF4-FFF2-40B4-BE49-F238E27FC236}">
                <a16:creationId xmlns:a16="http://schemas.microsoft.com/office/drawing/2014/main" id="{C5327532-85FB-4AAD-8AE2-DCD42654563F}"/>
              </a:ext>
            </a:extLst>
          </p:cNvPr>
          <p:cNvSpPr/>
          <p:nvPr/>
        </p:nvSpPr>
        <p:spPr>
          <a:xfrm>
            <a:off x="6173340" y="2974848"/>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4" name="Table 7">
            <a:extLst>
              <a:ext uri="{FF2B5EF4-FFF2-40B4-BE49-F238E27FC236}">
                <a16:creationId xmlns:a16="http://schemas.microsoft.com/office/drawing/2014/main" id="{A6F1E105-0019-45A1-8B80-9CFE6FF89772}"/>
              </a:ext>
            </a:extLst>
          </p:cNvPr>
          <p:cNvGraphicFramePr>
            <a:graphicFrameLocks noGrp="1"/>
          </p:cNvGraphicFramePr>
          <p:nvPr>
            <p:extLst>
              <p:ext uri="{D42A27DB-BD31-4B8C-83A1-F6EECF244321}">
                <p14:modId xmlns:p14="http://schemas.microsoft.com/office/powerpoint/2010/main" val="3852459889"/>
              </p:ext>
            </p:extLst>
          </p:nvPr>
        </p:nvGraphicFramePr>
        <p:xfrm>
          <a:off x="7165074" y="2724563"/>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2020-04-01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graphicFrame>
        <p:nvGraphicFramePr>
          <p:cNvPr id="15" name="Content Placeholder 3">
            <a:extLst>
              <a:ext uri="{FF2B5EF4-FFF2-40B4-BE49-F238E27FC236}">
                <a16:creationId xmlns:a16="http://schemas.microsoft.com/office/drawing/2014/main" id="{94B00643-9E72-4902-B833-1F92207357A2}"/>
              </a:ext>
            </a:extLst>
          </p:cNvPr>
          <p:cNvGraphicFramePr>
            <a:graphicFrameLocks/>
          </p:cNvGraphicFramePr>
          <p:nvPr>
            <p:extLst>
              <p:ext uri="{D42A27DB-BD31-4B8C-83A1-F6EECF244321}">
                <p14:modId xmlns:p14="http://schemas.microsoft.com/office/powerpoint/2010/main" val="353854879"/>
              </p:ext>
            </p:extLst>
          </p:nvPr>
        </p:nvGraphicFramePr>
        <p:xfrm>
          <a:off x="251039" y="4521800"/>
          <a:ext cx="5946561" cy="2250920"/>
        </p:xfrm>
        <a:graphic>
          <a:graphicData uri="http://schemas.openxmlformats.org/drawingml/2006/table">
            <a:tbl>
              <a:tblPr firstRow="1" bandRow="1">
                <a:tableStyleId>{00A15C55-8517-42AA-B614-E9B94910E393}</a:tableStyleId>
              </a:tblPr>
              <a:tblGrid>
                <a:gridCol w="1214513">
                  <a:extLst>
                    <a:ext uri="{9D8B030D-6E8A-4147-A177-3AD203B41FA5}">
                      <a16:colId xmlns:a16="http://schemas.microsoft.com/office/drawing/2014/main" val="4056008511"/>
                    </a:ext>
                  </a:extLst>
                </a:gridCol>
                <a:gridCol w="1758766">
                  <a:extLst>
                    <a:ext uri="{9D8B030D-6E8A-4147-A177-3AD203B41FA5}">
                      <a16:colId xmlns:a16="http://schemas.microsoft.com/office/drawing/2014/main" val="2739398348"/>
                    </a:ext>
                  </a:extLst>
                </a:gridCol>
                <a:gridCol w="1486641">
                  <a:extLst>
                    <a:ext uri="{9D8B030D-6E8A-4147-A177-3AD203B41FA5}">
                      <a16:colId xmlns:a16="http://schemas.microsoft.com/office/drawing/2014/main" val="2649645607"/>
                    </a:ext>
                  </a:extLst>
                </a:gridCol>
                <a:gridCol w="1486641">
                  <a:extLst>
                    <a:ext uri="{9D8B030D-6E8A-4147-A177-3AD203B41FA5}">
                      <a16:colId xmlns:a16="http://schemas.microsoft.com/office/drawing/2014/main" val="1852681664"/>
                    </a:ext>
                  </a:extLst>
                </a:gridCol>
              </a:tblGrid>
              <a:tr h="250259">
                <a:tc gridSpan="3">
                  <a:txBody>
                    <a:bodyPr/>
                    <a:lstStyle/>
                    <a:p>
                      <a:pPr algn="ctr"/>
                      <a:r>
                        <a:rPr lang="en-US" sz="1400" b="1" u="none" kern="1200" dirty="0">
                          <a:solidFill>
                            <a:schemeClr val="accent6">
                              <a:lumMod val="50000"/>
                            </a:schemeClr>
                          </a:solidFill>
                          <a:latin typeface="+mn-lt"/>
                          <a:ea typeface="+mn-ea"/>
                          <a:cs typeface="+mn-cs"/>
                        </a:rPr>
                        <a:t>Days in May = </a:t>
                      </a:r>
                      <a:r>
                        <a:rPr lang="en-US" sz="1400" dirty="0">
                          <a:solidFill>
                            <a:srgbClr val="FF0000"/>
                          </a:solidFill>
                        </a:rPr>
                        <a:t>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200" dirty="0">
                        <a:solidFill>
                          <a:srgbClr val="FF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6636697"/>
                  </a:ext>
                </a:extLst>
              </a:tr>
              <a:tr h="44968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Month Start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Previous 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u="sng" dirty="0">
                          <a:solidFill>
                            <a:srgbClr val="FF0000"/>
                          </a:solidFill>
                        </a:rPr>
                        <a:t>March</a:t>
                      </a:r>
                      <a:r>
                        <a:rPr lang="en-US" sz="1400" b="1" u="none" dirty="0">
                          <a:solidFill>
                            <a:srgbClr val="FF0000"/>
                          </a:solidFill>
                        </a:rPr>
                        <a:t> 16</a:t>
                      </a:r>
                      <a:r>
                        <a:rPr lang="en-US" sz="1400" b="1" dirty="0">
                          <a:solidFill>
                            <a:srgbClr val="FF0000"/>
                          </a:solidFill>
                        </a:rPr>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Month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Read Date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FF0000"/>
                          </a:solidFill>
                        </a:rPr>
                        <a:t>May 1,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103640"/>
                  </a:ext>
                </a:extLst>
              </a:tr>
              <a:tr h="417098">
                <a:tc>
                  <a:txBody>
                    <a:bodyPr/>
                    <a:lstStyle/>
                    <a:p>
                      <a:endParaRPr lang="en-U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endParaRPr lang="en-US" sz="1400" b="1" dirty="0"/>
                    </a:p>
                    <a:p>
                      <a:pPr algn="ctr"/>
                      <a:r>
                        <a:rPr lang="en-US" sz="1400" b="1" dirty="0">
                          <a:solidFill>
                            <a:srgbClr val="FF0000"/>
                          </a:solidFill>
                        </a:rPr>
                        <a:t>31-(-46) = 77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2653423"/>
                  </a:ext>
                </a:extLst>
              </a:tr>
              <a:tr h="352249">
                <a:tc gridSpan="4">
                  <a:txBody>
                    <a:bodyPr/>
                    <a:lstStyle/>
                    <a:p>
                      <a:pPr algn="ctr"/>
                      <a:r>
                        <a:rPr lang="en-US" sz="1400" b="1" dirty="0" err="1"/>
                        <a:t>Read_date_to_month_start</a:t>
                      </a:r>
                      <a:r>
                        <a:rPr lang="en-US" sz="1400" b="1" dirty="0"/>
                        <a:t>  </a:t>
                      </a:r>
                      <a:r>
                        <a:rPr lang="en-US" sz="1400" b="1" dirty="0">
                          <a:solidFill>
                            <a:srgbClr val="FF0000"/>
                          </a:solidFill>
                        </a:rPr>
                        <a:t>0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2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54126416"/>
                  </a:ext>
                </a:extLst>
              </a:tr>
              <a:tr h="557551">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err="1"/>
                        <a:t>previous_read_date_to_month_end</a:t>
                      </a:r>
                      <a:r>
                        <a:rPr lang="en-US" sz="1400" b="1" dirty="0"/>
                        <a:t> &lt;  </a:t>
                      </a:r>
                      <a:r>
                        <a:rPr lang="en-US" sz="1400" b="1" dirty="0">
                          <a:solidFill>
                            <a:schemeClr val="accent6">
                              <a:lumMod val="50000"/>
                            </a:schemeClr>
                          </a:solidFill>
                        </a:rPr>
                        <a:t>days in month (77 &gt; 31)</a:t>
                      </a:r>
                    </a:p>
                    <a:p>
                      <a:r>
                        <a:rPr lang="en-US" sz="1400" b="1" dirty="0"/>
                        <a:t>&amp; </a:t>
                      </a:r>
                      <a:r>
                        <a:rPr lang="en-US" sz="1400" b="1" dirty="0" err="1"/>
                        <a:t>read_date_to_month_start</a:t>
                      </a:r>
                      <a:r>
                        <a:rPr lang="en-US" sz="1400" b="1" dirty="0"/>
                        <a:t> &lt;  </a:t>
                      </a:r>
                      <a:r>
                        <a:rPr lang="en-US" sz="1400" b="1" dirty="0">
                          <a:solidFill>
                            <a:schemeClr val="accent6">
                              <a:lumMod val="50000"/>
                            </a:schemeClr>
                          </a:solidFill>
                        </a:rPr>
                        <a:t>days in month (9 &lt; 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sz="1400" b="1"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32972816"/>
                  </a:ext>
                </a:extLst>
              </a:tr>
            </a:tbl>
          </a:graphicData>
        </a:graphic>
      </p:graphicFrame>
      <p:sp>
        <p:nvSpPr>
          <p:cNvPr id="16" name="Arrow: Right 15">
            <a:extLst>
              <a:ext uri="{FF2B5EF4-FFF2-40B4-BE49-F238E27FC236}">
                <a16:creationId xmlns:a16="http://schemas.microsoft.com/office/drawing/2014/main" id="{D4CB7A58-FF3C-47CB-A229-050F6BA1245F}"/>
              </a:ext>
            </a:extLst>
          </p:cNvPr>
          <p:cNvSpPr/>
          <p:nvPr/>
        </p:nvSpPr>
        <p:spPr>
          <a:xfrm>
            <a:off x="6164240" y="5438968"/>
            <a:ext cx="1000834" cy="24111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7" name="Table 7">
            <a:extLst>
              <a:ext uri="{FF2B5EF4-FFF2-40B4-BE49-F238E27FC236}">
                <a16:creationId xmlns:a16="http://schemas.microsoft.com/office/drawing/2014/main" id="{233E48F7-6195-4287-88D6-DE8C7D3BBDD3}"/>
              </a:ext>
            </a:extLst>
          </p:cNvPr>
          <p:cNvGraphicFramePr>
            <a:graphicFrameLocks noGrp="1"/>
          </p:cNvGraphicFramePr>
          <p:nvPr>
            <p:extLst>
              <p:ext uri="{D42A27DB-BD31-4B8C-83A1-F6EECF244321}">
                <p14:modId xmlns:p14="http://schemas.microsoft.com/office/powerpoint/2010/main" val="120956205"/>
              </p:ext>
            </p:extLst>
          </p:nvPr>
        </p:nvGraphicFramePr>
        <p:xfrm>
          <a:off x="7174174" y="5223605"/>
          <a:ext cx="4217158" cy="741680"/>
        </p:xfrm>
        <a:graphic>
          <a:graphicData uri="http://schemas.openxmlformats.org/drawingml/2006/table">
            <a:tbl>
              <a:tblPr firstRow="1" bandRow="1">
                <a:tableStyleId>{5FD0F851-EC5A-4D38-B0AD-8093EC10F338}</a:tableStyleId>
              </a:tblPr>
              <a:tblGrid>
                <a:gridCol w="1382973">
                  <a:extLst>
                    <a:ext uri="{9D8B030D-6E8A-4147-A177-3AD203B41FA5}">
                      <a16:colId xmlns:a16="http://schemas.microsoft.com/office/drawing/2014/main" val="3783452315"/>
                    </a:ext>
                  </a:extLst>
                </a:gridCol>
                <a:gridCol w="2834185">
                  <a:extLst>
                    <a:ext uri="{9D8B030D-6E8A-4147-A177-3AD203B41FA5}">
                      <a16:colId xmlns:a16="http://schemas.microsoft.com/office/drawing/2014/main" val="3696260722"/>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t>Month Start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err="1"/>
                        <a:t>days_to_count_in_period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161002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2020-05-01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339029"/>
                  </a:ext>
                </a:extLst>
              </a:tr>
            </a:tbl>
          </a:graphicData>
        </a:graphic>
      </p:graphicFrame>
    </p:spTree>
    <p:extLst>
      <p:ext uri="{BB962C8B-B14F-4D97-AF65-F5344CB8AC3E}">
        <p14:creationId xmlns:p14="http://schemas.microsoft.com/office/powerpoint/2010/main" val="6717181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F204F7-78F9-4F81-8677-D6B0F22136C3}"/>
              </a:ext>
            </a:extLst>
          </p:cNvPr>
          <p:cNvSpPr/>
          <p:nvPr/>
        </p:nvSpPr>
        <p:spPr>
          <a:xfrm>
            <a:off x="787196" y="5611640"/>
            <a:ext cx="3535680" cy="464871"/>
          </a:xfrm>
          <a:prstGeom prst="rect">
            <a:avLst/>
          </a:prstGeom>
        </p:spPr>
        <p:txBody>
          <a:bodyPr wrap="square">
            <a:spAutoFit/>
          </a:bodyPr>
          <a:lstStyle/>
          <a:p>
            <a:pPr>
              <a:lnSpc>
                <a:spcPct val="150000"/>
              </a:lnSpc>
            </a:pPr>
            <a:r>
              <a:rPr lang="en-US" b="1" dirty="0"/>
              <a:t>Approximately 80,000 customers</a:t>
            </a:r>
          </a:p>
        </p:txBody>
      </p:sp>
      <p:pic>
        <p:nvPicPr>
          <p:cNvPr id="2" name="Picture 1">
            <a:extLst>
              <a:ext uri="{FF2B5EF4-FFF2-40B4-BE49-F238E27FC236}">
                <a16:creationId xmlns:a16="http://schemas.microsoft.com/office/drawing/2014/main" id="{3A6F98C2-EB44-4818-A255-2B2D4E326450}"/>
              </a:ext>
            </a:extLst>
          </p:cNvPr>
          <p:cNvPicPr>
            <a:picLocks noChangeAspect="1"/>
          </p:cNvPicPr>
          <p:nvPr/>
        </p:nvPicPr>
        <p:blipFill>
          <a:blip r:embed="rId3"/>
          <a:stretch>
            <a:fillRect/>
          </a:stretch>
        </p:blipFill>
        <p:spPr>
          <a:xfrm>
            <a:off x="0" y="2005996"/>
            <a:ext cx="5998723" cy="2964679"/>
          </a:xfrm>
          <a:prstGeom prst="rect">
            <a:avLst/>
          </a:prstGeom>
        </p:spPr>
      </p:pic>
      <p:pic>
        <p:nvPicPr>
          <p:cNvPr id="6" name="Picture 5">
            <a:extLst>
              <a:ext uri="{FF2B5EF4-FFF2-40B4-BE49-F238E27FC236}">
                <a16:creationId xmlns:a16="http://schemas.microsoft.com/office/drawing/2014/main" id="{0F0E1978-E974-4066-887B-79F7D5D71893}"/>
              </a:ext>
            </a:extLst>
          </p:cNvPr>
          <p:cNvPicPr>
            <a:picLocks noChangeAspect="1"/>
          </p:cNvPicPr>
          <p:nvPr/>
        </p:nvPicPr>
        <p:blipFill>
          <a:blip r:embed="rId4"/>
          <a:stretch>
            <a:fillRect/>
          </a:stretch>
        </p:blipFill>
        <p:spPr>
          <a:xfrm>
            <a:off x="5907933" y="196355"/>
            <a:ext cx="6131116" cy="3082968"/>
          </a:xfrm>
          <a:prstGeom prst="rect">
            <a:avLst/>
          </a:prstGeom>
        </p:spPr>
      </p:pic>
      <p:pic>
        <p:nvPicPr>
          <p:cNvPr id="7" name="Picture 6">
            <a:extLst>
              <a:ext uri="{FF2B5EF4-FFF2-40B4-BE49-F238E27FC236}">
                <a16:creationId xmlns:a16="http://schemas.microsoft.com/office/drawing/2014/main" id="{66FAC13E-361E-4A13-83BD-BB6EA24FAEC7}"/>
              </a:ext>
            </a:extLst>
          </p:cNvPr>
          <p:cNvPicPr>
            <a:picLocks noChangeAspect="1"/>
          </p:cNvPicPr>
          <p:nvPr/>
        </p:nvPicPr>
        <p:blipFill>
          <a:blip r:embed="rId5"/>
          <a:stretch>
            <a:fillRect/>
          </a:stretch>
        </p:blipFill>
        <p:spPr>
          <a:xfrm>
            <a:off x="5998722" y="3376856"/>
            <a:ext cx="6040325" cy="3481144"/>
          </a:xfrm>
          <a:prstGeom prst="rect">
            <a:avLst/>
          </a:prstGeom>
        </p:spPr>
      </p:pic>
      <p:sp>
        <p:nvSpPr>
          <p:cNvPr id="12" name="Title 1">
            <a:extLst>
              <a:ext uri="{FF2B5EF4-FFF2-40B4-BE49-F238E27FC236}">
                <a16:creationId xmlns:a16="http://schemas.microsoft.com/office/drawing/2014/main" id="{5FA71EEC-903D-4D97-B8A0-A3CC4A6EF20F}"/>
              </a:ext>
            </a:extLst>
          </p:cNvPr>
          <p:cNvSpPr>
            <a:spLocks noGrp="1"/>
          </p:cNvSpPr>
          <p:nvPr>
            <p:ph type="title"/>
          </p:nvPr>
        </p:nvSpPr>
        <p:spPr>
          <a:xfrm>
            <a:off x="272374" y="198157"/>
            <a:ext cx="5726348" cy="672649"/>
          </a:xfrm>
          <a:solidFill>
            <a:schemeClr val="accent3">
              <a:lumMod val="20000"/>
              <a:lumOff val="80000"/>
            </a:schemeClr>
          </a:solidFill>
        </p:spPr>
        <p:txBody>
          <a:bodyPr>
            <a:normAutofit/>
          </a:bodyPr>
          <a:lstStyle/>
          <a:p>
            <a:r>
              <a:rPr lang="en-US" sz="3000" b="1" dirty="0">
                <a:solidFill>
                  <a:srgbClr val="C00000"/>
                </a:solidFill>
              </a:rPr>
              <a:t>Key Findings </a:t>
            </a:r>
          </a:p>
        </p:txBody>
      </p:sp>
    </p:spTree>
    <p:extLst>
      <p:ext uri="{BB962C8B-B14F-4D97-AF65-F5344CB8AC3E}">
        <p14:creationId xmlns:p14="http://schemas.microsoft.com/office/powerpoint/2010/main" val="2005717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56187C2C-E366-4CFA-8644-7C297247F01A}"/>
              </a:ext>
            </a:extLst>
          </p:cNvPr>
          <p:cNvSpPr txBox="1"/>
          <p:nvPr/>
        </p:nvSpPr>
        <p:spPr>
          <a:xfrm>
            <a:off x="6306378" y="1520687"/>
            <a:ext cx="5788440" cy="13542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200" b="1" dirty="0"/>
              <a:t>Shutdown and sharp drop in April and May</a:t>
            </a:r>
          </a:p>
          <a:p>
            <a:pPr marL="285750" indent="-285750">
              <a:lnSpc>
                <a:spcPct val="150000"/>
              </a:lnSpc>
              <a:buFont typeface="Arial" panose="020B0604020202020204" pitchFamily="34" charset="0"/>
              <a:buChar char="•"/>
            </a:pPr>
            <a:r>
              <a:rPr lang="en-US" sz="2200" b="1" dirty="0"/>
              <a:t>Reopen and usage jump in June</a:t>
            </a:r>
          </a:p>
          <a:p>
            <a:endParaRPr lang="en-US" sz="1600" dirty="0"/>
          </a:p>
        </p:txBody>
      </p:sp>
      <p:pic>
        <p:nvPicPr>
          <p:cNvPr id="12" name="Picture 11">
            <a:extLst>
              <a:ext uri="{FF2B5EF4-FFF2-40B4-BE49-F238E27FC236}">
                <a16:creationId xmlns:a16="http://schemas.microsoft.com/office/drawing/2014/main" id="{0DEC71F4-F4B3-4345-8FE8-D30C915BF1AD}"/>
              </a:ext>
            </a:extLst>
          </p:cNvPr>
          <p:cNvPicPr>
            <a:picLocks noChangeAspect="1"/>
          </p:cNvPicPr>
          <p:nvPr/>
        </p:nvPicPr>
        <p:blipFill>
          <a:blip r:embed="rId3"/>
          <a:stretch>
            <a:fillRect/>
          </a:stretch>
        </p:blipFill>
        <p:spPr>
          <a:xfrm>
            <a:off x="327505" y="864917"/>
            <a:ext cx="5788439" cy="2640727"/>
          </a:xfrm>
          <a:prstGeom prst="rect">
            <a:avLst/>
          </a:prstGeom>
        </p:spPr>
      </p:pic>
      <p:pic>
        <p:nvPicPr>
          <p:cNvPr id="13" name="Picture 12">
            <a:extLst>
              <a:ext uri="{FF2B5EF4-FFF2-40B4-BE49-F238E27FC236}">
                <a16:creationId xmlns:a16="http://schemas.microsoft.com/office/drawing/2014/main" id="{24B70D5F-600E-4615-93A9-1F6ED53005FE}"/>
              </a:ext>
            </a:extLst>
          </p:cNvPr>
          <p:cNvPicPr>
            <a:picLocks noChangeAspect="1"/>
          </p:cNvPicPr>
          <p:nvPr/>
        </p:nvPicPr>
        <p:blipFill>
          <a:blip r:embed="rId4"/>
          <a:stretch>
            <a:fillRect/>
          </a:stretch>
        </p:blipFill>
        <p:spPr>
          <a:xfrm>
            <a:off x="6097654" y="3834508"/>
            <a:ext cx="5788440" cy="2636515"/>
          </a:xfrm>
          <a:prstGeom prst="rect">
            <a:avLst/>
          </a:prstGeom>
        </p:spPr>
      </p:pic>
      <p:pic>
        <p:nvPicPr>
          <p:cNvPr id="14" name="Picture 13">
            <a:extLst>
              <a:ext uri="{FF2B5EF4-FFF2-40B4-BE49-F238E27FC236}">
                <a16:creationId xmlns:a16="http://schemas.microsoft.com/office/drawing/2014/main" id="{247BEEB4-F484-433A-B1E6-3B6347363658}"/>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04165" y="3821803"/>
            <a:ext cx="5791835" cy="2649220"/>
          </a:xfrm>
          <a:prstGeom prst="rect">
            <a:avLst/>
          </a:prstGeom>
          <a:noFill/>
          <a:ln>
            <a:noFill/>
          </a:ln>
        </p:spPr>
      </p:pic>
      <p:sp>
        <p:nvSpPr>
          <p:cNvPr id="7" name="Title 1">
            <a:extLst>
              <a:ext uri="{FF2B5EF4-FFF2-40B4-BE49-F238E27FC236}">
                <a16:creationId xmlns:a16="http://schemas.microsoft.com/office/drawing/2014/main" id="{E1253724-9227-4387-98DF-9725FAE611F1}"/>
              </a:ext>
            </a:extLst>
          </p:cNvPr>
          <p:cNvSpPr txBox="1">
            <a:spLocks/>
          </p:cNvSpPr>
          <p:nvPr/>
        </p:nvSpPr>
        <p:spPr>
          <a:xfrm>
            <a:off x="401055" y="178702"/>
            <a:ext cx="6907660" cy="554115"/>
          </a:xfrm>
          <a:prstGeom prst="rect">
            <a:avLst/>
          </a:prstGeom>
          <a:solidFill>
            <a:schemeClr val="accent3">
              <a:lumMod val="20000"/>
              <a:lumOff val="8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C00000"/>
                </a:solidFill>
              </a:rPr>
              <a:t>Key Findings on Non-Residential Customers</a:t>
            </a:r>
          </a:p>
        </p:txBody>
      </p:sp>
    </p:spTree>
    <p:extLst>
      <p:ext uri="{BB962C8B-B14F-4D97-AF65-F5344CB8AC3E}">
        <p14:creationId xmlns:p14="http://schemas.microsoft.com/office/powerpoint/2010/main" val="3774065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31DE1C3-DA0F-46F1-A856-2231AE4C29E3}"/>
              </a:ext>
            </a:extLst>
          </p:cNvPr>
          <p:cNvPicPr>
            <a:picLocks noChangeAspect="1"/>
          </p:cNvPicPr>
          <p:nvPr/>
        </p:nvPicPr>
        <p:blipFill>
          <a:blip r:embed="rId3"/>
          <a:stretch>
            <a:fillRect/>
          </a:stretch>
        </p:blipFill>
        <p:spPr>
          <a:xfrm>
            <a:off x="6262621" y="1218798"/>
            <a:ext cx="5635204" cy="2550754"/>
          </a:xfrm>
          <a:prstGeom prst="rect">
            <a:avLst/>
          </a:prstGeom>
        </p:spPr>
      </p:pic>
      <p:pic>
        <p:nvPicPr>
          <p:cNvPr id="7" name="Picture 6">
            <a:extLst>
              <a:ext uri="{FF2B5EF4-FFF2-40B4-BE49-F238E27FC236}">
                <a16:creationId xmlns:a16="http://schemas.microsoft.com/office/drawing/2014/main" id="{6883DB84-202E-4206-ADFF-70F3CE9F3CC7}"/>
              </a:ext>
            </a:extLst>
          </p:cNvPr>
          <p:cNvPicPr>
            <a:picLocks noChangeAspect="1"/>
          </p:cNvPicPr>
          <p:nvPr/>
        </p:nvPicPr>
        <p:blipFill>
          <a:blip r:embed="rId4"/>
          <a:stretch>
            <a:fillRect/>
          </a:stretch>
        </p:blipFill>
        <p:spPr>
          <a:xfrm>
            <a:off x="221974" y="3904985"/>
            <a:ext cx="5874026" cy="2658398"/>
          </a:xfrm>
          <a:prstGeom prst="rect">
            <a:avLst/>
          </a:prstGeom>
        </p:spPr>
      </p:pic>
      <p:sp>
        <p:nvSpPr>
          <p:cNvPr id="9" name="TextBox 8">
            <a:extLst>
              <a:ext uri="{FF2B5EF4-FFF2-40B4-BE49-F238E27FC236}">
                <a16:creationId xmlns:a16="http://schemas.microsoft.com/office/drawing/2014/main" id="{8E6236D2-9B3E-4758-A065-57CAF5D365BA}"/>
              </a:ext>
            </a:extLst>
          </p:cNvPr>
          <p:cNvSpPr txBox="1"/>
          <p:nvPr/>
        </p:nvSpPr>
        <p:spPr>
          <a:xfrm>
            <a:off x="582127" y="1428747"/>
            <a:ext cx="5347253" cy="240065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t>Single family kept its trend</a:t>
            </a:r>
          </a:p>
          <a:p>
            <a:pPr marL="342900" indent="-342900">
              <a:lnSpc>
                <a:spcPct val="150000"/>
              </a:lnSpc>
              <a:buFont typeface="Arial" panose="020B0604020202020204" pitchFamily="34" charset="0"/>
              <a:buChar char="•"/>
            </a:pPr>
            <a:r>
              <a:rPr lang="en-US" sz="2400" b="1" dirty="0"/>
              <a:t>Multi family and duplex:</a:t>
            </a:r>
          </a:p>
          <a:p>
            <a:pPr marL="800100" lvl="1" indent="-342900">
              <a:buFont typeface="Arial" panose="020B0604020202020204" pitchFamily="34" charset="0"/>
              <a:buChar char="•"/>
            </a:pPr>
            <a:r>
              <a:rPr lang="en-US" sz="2000" b="1" dirty="0"/>
              <a:t>Normal increase from March to May</a:t>
            </a:r>
          </a:p>
          <a:p>
            <a:pPr marL="800100" lvl="1" indent="-342900">
              <a:buFont typeface="Arial" panose="020B0604020202020204" pitchFamily="34" charset="0"/>
              <a:buChar char="•"/>
            </a:pPr>
            <a:r>
              <a:rPr lang="en-US" sz="2000" b="1" dirty="0"/>
              <a:t>Decrease in May</a:t>
            </a:r>
          </a:p>
          <a:p>
            <a:pPr marL="800100" lvl="1" indent="-342900">
              <a:buFont typeface="Arial" panose="020B0604020202020204" pitchFamily="34" charset="0"/>
              <a:buChar char="•"/>
            </a:pPr>
            <a:r>
              <a:rPr lang="en-US" sz="2000" b="1" dirty="0"/>
              <a:t>Grow in June </a:t>
            </a:r>
          </a:p>
          <a:p>
            <a:endParaRPr lang="en-US" dirty="0"/>
          </a:p>
        </p:txBody>
      </p:sp>
      <p:pic>
        <p:nvPicPr>
          <p:cNvPr id="10" name="Picture 9">
            <a:extLst>
              <a:ext uri="{FF2B5EF4-FFF2-40B4-BE49-F238E27FC236}">
                <a16:creationId xmlns:a16="http://schemas.microsoft.com/office/drawing/2014/main" id="{3958C03F-8416-4684-8E73-06A16BA42074}"/>
              </a:ext>
            </a:extLst>
          </p:cNvPr>
          <p:cNvPicPr>
            <a:picLocks noChangeAspect="1"/>
          </p:cNvPicPr>
          <p:nvPr/>
        </p:nvPicPr>
        <p:blipFill>
          <a:blip r:embed="rId5"/>
          <a:stretch>
            <a:fillRect/>
          </a:stretch>
        </p:blipFill>
        <p:spPr>
          <a:xfrm>
            <a:off x="6071918" y="3904985"/>
            <a:ext cx="5908048" cy="2658398"/>
          </a:xfrm>
          <a:prstGeom prst="rect">
            <a:avLst/>
          </a:prstGeom>
        </p:spPr>
      </p:pic>
      <p:sp>
        <p:nvSpPr>
          <p:cNvPr id="8" name="Title 1">
            <a:extLst>
              <a:ext uri="{FF2B5EF4-FFF2-40B4-BE49-F238E27FC236}">
                <a16:creationId xmlns:a16="http://schemas.microsoft.com/office/drawing/2014/main" id="{52D899C1-8A8B-43C4-AD40-4FD24CDF5D6B}"/>
              </a:ext>
            </a:extLst>
          </p:cNvPr>
          <p:cNvSpPr txBox="1">
            <a:spLocks/>
          </p:cNvSpPr>
          <p:nvPr/>
        </p:nvSpPr>
        <p:spPr>
          <a:xfrm>
            <a:off x="401055" y="178702"/>
            <a:ext cx="6226724" cy="554115"/>
          </a:xfrm>
          <a:prstGeom prst="rect">
            <a:avLst/>
          </a:prstGeom>
          <a:solidFill>
            <a:schemeClr val="accent3">
              <a:lumMod val="20000"/>
              <a:lumOff val="8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C00000"/>
                </a:solidFill>
              </a:rPr>
              <a:t>Key Findings on Residential Customers</a:t>
            </a:r>
          </a:p>
        </p:txBody>
      </p:sp>
    </p:spTree>
    <p:extLst>
      <p:ext uri="{BB962C8B-B14F-4D97-AF65-F5344CB8AC3E}">
        <p14:creationId xmlns:p14="http://schemas.microsoft.com/office/powerpoint/2010/main" val="1485197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6">
            <a:extLst>
              <a:ext uri="{FF2B5EF4-FFF2-40B4-BE49-F238E27FC236}">
                <a16:creationId xmlns:a16="http://schemas.microsoft.com/office/drawing/2014/main" id="{6F8F91BD-072C-493A-AB0F-0FCE139E8E40}"/>
              </a:ext>
            </a:extLst>
          </p:cNvPr>
          <p:cNvGraphicFramePr>
            <a:graphicFrameLocks noGrp="1"/>
          </p:cNvGraphicFramePr>
          <p:nvPr>
            <p:extLst>
              <p:ext uri="{D42A27DB-BD31-4B8C-83A1-F6EECF244321}">
                <p14:modId xmlns:p14="http://schemas.microsoft.com/office/powerpoint/2010/main" val="570699279"/>
              </p:ext>
            </p:extLst>
          </p:nvPr>
        </p:nvGraphicFramePr>
        <p:xfrm>
          <a:off x="23792" y="488453"/>
          <a:ext cx="12168206" cy="5507041"/>
        </p:xfrm>
        <a:graphic>
          <a:graphicData uri="http://schemas.openxmlformats.org/drawingml/2006/table">
            <a:tbl>
              <a:tblPr firstRow="1" bandRow="1">
                <a:tableStyleId>{5940675A-B579-460E-94D1-54222C63F5DA}</a:tableStyleId>
              </a:tblPr>
              <a:tblGrid>
                <a:gridCol w="456557">
                  <a:extLst>
                    <a:ext uri="{9D8B030D-6E8A-4147-A177-3AD203B41FA5}">
                      <a16:colId xmlns:a16="http://schemas.microsoft.com/office/drawing/2014/main" val="1018253037"/>
                    </a:ext>
                  </a:extLst>
                </a:gridCol>
                <a:gridCol w="3709686">
                  <a:extLst>
                    <a:ext uri="{9D8B030D-6E8A-4147-A177-3AD203B41FA5}">
                      <a16:colId xmlns:a16="http://schemas.microsoft.com/office/drawing/2014/main" val="1924147811"/>
                    </a:ext>
                  </a:extLst>
                </a:gridCol>
                <a:gridCol w="3981692">
                  <a:extLst>
                    <a:ext uri="{9D8B030D-6E8A-4147-A177-3AD203B41FA5}">
                      <a16:colId xmlns:a16="http://schemas.microsoft.com/office/drawing/2014/main" val="2932213623"/>
                    </a:ext>
                  </a:extLst>
                </a:gridCol>
                <a:gridCol w="4020271">
                  <a:extLst>
                    <a:ext uri="{9D8B030D-6E8A-4147-A177-3AD203B41FA5}">
                      <a16:colId xmlns:a16="http://schemas.microsoft.com/office/drawing/2014/main" val="3210643441"/>
                    </a:ext>
                  </a:extLst>
                </a:gridCol>
              </a:tblGrid>
              <a:tr h="361543">
                <a:tc>
                  <a:txBody>
                    <a:bodyPr/>
                    <a:lstStyle/>
                    <a:p>
                      <a:pPr algn="ctr"/>
                      <a:endParaRPr lang="en-US" dirty="0"/>
                    </a:p>
                  </a:txBody>
                  <a:tcPr/>
                </a:tc>
                <a:tc>
                  <a:txBody>
                    <a:bodyPr/>
                    <a:lstStyle/>
                    <a:p>
                      <a:pPr algn="ctr"/>
                      <a:r>
                        <a:rPr lang="en-US" sz="2000" b="1" dirty="0">
                          <a:solidFill>
                            <a:srgbClr val="C00000"/>
                          </a:solidFill>
                        </a:rPr>
                        <a:t>Commercial Group</a:t>
                      </a:r>
                    </a:p>
                  </a:txBody>
                  <a:tcPr>
                    <a:solidFill>
                      <a:schemeClr val="accent3">
                        <a:lumMod val="20000"/>
                        <a:lumOff val="80000"/>
                      </a:schemeClr>
                    </a:solidFill>
                  </a:tcPr>
                </a:tc>
                <a:tc>
                  <a:txBody>
                    <a:bodyPr/>
                    <a:lstStyle/>
                    <a:p>
                      <a:pPr algn="ctr"/>
                      <a:r>
                        <a:rPr lang="en-US" sz="2000" b="1" dirty="0">
                          <a:solidFill>
                            <a:srgbClr val="C00000"/>
                          </a:solidFill>
                        </a:rPr>
                        <a:t>Industrial Group</a:t>
                      </a:r>
                    </a:p>
                  </a:txBody>
                  <a:tcPr>
                    <a:solidFill>
                      <a:schemeClr val="accent3">
                        <a:lumMod val="20000"/>
                        <a:lumOff val="80000"/>
                      </a:schemeClr>
                    </a:solidFill>
                  </a:tcPr>
                </a:tc>
                <a:tc>
                  <a:txBody>
                    <a:bodyPr/>
                    <a:lstStyle/>
                    <a:p>
                      <a:pPr algn="ctr"/>
                      <a:r>
                        <a:rPr lang="en-US" sz="2000" b="1" dirty="0">
                          <a:solidFill>
                            <a:srgbClr val="C00000"/>
                          </a:solidFill>
                        </a:rPr>
                        <a:t>Irrigation Group</a:t>
                      </a:r>
                    </a:p>
                  </a:txBody>
                  <a:tcPr>
                    <a:solidFill>
                      <a:schemeClr val="accent3">
                        <a:lumMod val="20000"/>
                        <a:lumOff val="80000"/>
                      </a:schemeClr>
                    </a:solidFill>
                  </a:tcPr>
                </a:tc>
                <a:extLst>
                  <a:ext uri="{0D108BD9-81ED-4DB2-BD59-A6C34878D82A}">
                    <a16:rowId xmlns:a16="http://schemas.microsoft.com/office/drawing/2014/main" val="2291050457"/>
                  </a:ext>
                </a:extLst>
              </a:tr>
              <a:tr h="658117">
                <a:tc>
                  <a:txBody>
                    <a:bodyPr/>
                    <a:lstStyle/>
                    <a:p>
                      <a:pPr algn="ctr"/>
                      <a:r>
                        <a:rPr lang="en-US" sz="1100" b="1" dirty="0">
                          <a:solidFill>
                            <a:srgbClr val="C00000"/>
                          </a:solidFill>
                        </a:rPr>
                        <a:t>Daily Usage</a:t>
                      </a:r>
                    </a:p>
                  </a:txBody>
                  <a:tcPr vert="vert270"/>
                </a:tc>
                <a:tc rowSpan="4">
                  <a:txBody>
                    <a:bodyPr/>
                    <a:lstStyle/>
                    <a:p>
                      <a:endParaRPr lang="en-US" dirty="0"/>
                    </a:p>
                  </a:txBody>
                  <a:tcPr/>
                </a:tc>
                <a:tc rowSpan="4">
                  <a:txBody>
                    <a:bodyPr/>
                    <a:lstStyle/>
                    <a:p>
                      <a:endParaRPr lang="en-US" dirty="0"/>
                    </a:p>
                  </a:txBody>
                  <a:tcPr/>
                </a:tc>
                <a:tc rowSpan="4">
                  <a:txBody>
                    <a:bodyPr/>
                    <a:lstStyle/>
                    <a:p>
                      <a:endParaRPr lang="en-US" dirty="0"/>
                    </a:p>
                  </a:txBody>
                  <a:tcPr/>
                </a:tc>
                <a:extLst>
                  <a:ext uri="{0D108BD9-81ED-4DB2-BD59-A6C34878D82A}">
                    <a16:rowId xmlns:a16="http://schemas.microsoft.com/office/drawing/2014/main" val="1678758063"/>
                  </a:ext>
                </a:extLst>
              </a:tr>
              <a:tr h="65811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srgbClr val="C00000"/>
                          </a:solidFill>
                        </a:rPr>
                        <a:t>Trend</a:t>
                      </a:r>
                    </a:p>
                  </a:txBody>
                  <a:tcPr vert="vert270"/>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50108322"/>
                  </a:ext>
                </a:extLst>
              </a:tr>
              <a:tr h="65811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srgbClr val="C00000"/>
                          </a:solidFill>
                        </a:rPr>
                        <a:t>Seasonal</a:t>
                      </a:r>
                    </a:p>
                    <a:p>
                      <a:pPr algn="ctr"/>
                      <a:endParaRPr lang="en-US" sz="1100" b="1" dirty="0">
                        <a:solidFill>
                          <a:srgbClr val="C00000"/>
                        </a:solidFill>
                      </a:endParaRPr>
                    </a:p>
                  </a:txBody>
                  <a:tcPr vert="vert270"/>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207655126"/>
                  </a:ext>
                </a:extLst>
              </a:tr>
              <a:tr h="499241">
                <a:tc>
                  <a:txBody>
                    <a:bodyPr/>
                    <a:lstStyle/>
                    <a:p>
                      <a:pPr algn="ctr"/>
                      <a:r>
                        <a:rPr lang="en-US" sz="1100" b="1" dirty="0" err="1">
                          <a:solidFill>
                            <a:srgbClr val="C00000"/>
                          </a:solidFill>
                        </a:rPr>
                        <a:t>Resid</a:t>
                      </a:r>
                      <a:endParaRPr lang="en-US" sz="1100" b="1" dirty="0">
                        <a:solidFill>
                          <a:srgbClr val="C00000"/>
                        </a:solidFill>
                      </a:endParaRPr>
                    </a:p>
                  </a:txBody>
                  <a:tcPr vert="vert270"/>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870503493"/>
                  </a:ext>
                </a:extLst>
              </a:tr>
              <a:tr h="2637207">
                <a:tc>
                  <a:txBody>
                    <a:bodyPr/>
                    <a:lstStyle/>
                    <a:p>
                      <a:pPr algn="ct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327696217"/>
                  </a:ext>
                </a:extLst>
              </a:tr>
            </a:tbl>
          </a:graphicData>
        </a:graphic>
      </p:graphicFrame>
      <p:pic>
        <p:nvPicPr>
          <p:cNvPr id="6146" name="Picture 2">
            <a:extLst>
              <a:ext uri="{FF2B5EF4-FFF2-40B4-BE49-F238E27FC236}">
                <a16:creationId xmlns:a16="http://schemas.microsoft.com/office/drawing/2014/main" id="{04272F41-A59E-4B9D-8213-3F7687BB2F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359" y="897202"/>
            <a:ext cx="3628015" cy="2447882"/>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2DC6F4E8-04CA-4F0C-82CE-DA74EDEF93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2243" y="897203"/>
            <a:ext cx="3803987" cy="2329340"/>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8C901C15-5627-4F37-8806-618B27A6D7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85212" y="887683"/>
            <a:ext cx="3950846" cy="244788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171E9EC6-8A0F-47ED-9BA4-30082CFEDF70}"/>
              </a:ext>
            </a:extLst>
          </p:cNvPr>
          <p:cNvPicPr>
            <a:picLocks noChangeAspect="1"/>
          </p:cNvPicPr>
          <p:nvPr/>
        </p:nvPicPr>
        <p:blipFill>
          <a:blip r:embed="rId6"/>
          <a:stretch>
            <a:fillRect/>
          </a:stretch>
        </p:blipFill>
        <p:spPr>
          <a:xfrm>
            <a:off x="498358" y="3367554"/>
            <a:ext cx="3640585" cy="2447881"/>
          </a:xfrm>
          <a:prstGeom prst="rect">
            <a:avLst/>
          </a:prstGeom>
        </p:spPr>
      </p:pic>
      <p:pic>
        <p:nvPicPr>
          <p:cNvPr id="8" name="Picture 7">
            <a:extLst>
              <a:ext uri="{FF2B5EF4-FFF2-40B4-BE49-F238E27FC236}">
                <a16:creationId xmlns:a16="http://schemas.microsoft.com/office/drawing/2014/main" id="{D4288A36-9D06-475E-8B7D-B3D15E480FED}"/>
              </a:ext>
            </a:extLst>
          </p:cNvPr>
          <p:cNvPicPr>
            <a:picLocks noChangeAspect="1"/>
          </p:cNvPicPr>
          <p:nvPr/>
        </p:nvPicPr>
        <p:blipFill>
          <a:blip r:embed="rId7"/>
          <a:stretch>
            <a:fillRect/>
          </a:stretch>
        </p:blipFill>
        <p:spPr>
          <a:xfrm>
            <a:off x="4249069" y="3367554"/>
            <a:ext cx="3803987" cy="2498128"/>
          </a:xfrm>
          <a:prstGeom prst="rect">
            <a:avLst/>
          </a:prstGeom>
        </p:spPr>
      </p:pic>
      <p:pic>
        <p:nvPicPr>
          <p:cNvPr id="10" name="Picture 9">
            <a:extLst>
              <a:ext uri="{FF2B5EF4-FFF2-40B4-BE49-F238E27FC236}">
                <a16:creationId xmlns:a16="http://schemas.microsoft.com/office/drawing/2014/main" id="{41513548-120D-48BE-8B9C-45B61CFA33B9}"/>
              </a:ext>
            </a:extLst>
          </p:cNvPr>
          <p:cNvPicPr>
            <a:picLocks noChangeAspect="1"/>
          </p:cNvPicPr>
          <p:nvPr/>
        </p:nvPicPr>
        <p:blipFill>
          <a:blip r:embed="rId8"/>
          <a:stretch>
            <a:fillRect/>
          </a:stretch>
        </p:blipFill>
        <p:spPr>
          <a:xfrm>
            <a:off x="8188424" y="3389689"/>
            <a:ext cx="3907099" cy="2498129"/>
          </a:xfrm>
          <a:prstGeom prst="rect">
            <a:avLst/>
          </a:prstGeom>
        </p:spPr>
      </p:pic>
      <p:sp>
        <p:nvSpPr>
          <p:cNvPr id="11" name="TextBox 10">
            <a:extLst>
              <a:ext uri="{FF2B5EF4-FFF2-40B4-BE49-F238E27FC236}">
                <a16:creationId xmlns:a16="http://schemas.microsoft.com/office/drawing/2014/main" id="{4132A7E1-ABC7-4E77-897D-B191FE4A8A01}"/>
              </a:ext>
            </a:extLst>
          </p:cNvPr>
          <p:cNvSpPr txBox="1"/>
          <p:nvPr/>
        </p:nvSpPr>
        <p:spPr>
          <a:xfrm>
            <a:off x="5654233" y="2971800"/>
            <a:ext cx="914400" cy="914400"/>
          </a:xfrm>
          <a:prstGeom prst="rect">
            <a:avLst/>
          </a:prstGeom>
          <a:noFill/>
        </p:spPr>
        <p:txBody>
          <a:bodyPr wrap="square" rtlCol="0">
            <a:spAutoFit/>
          </a:bodyPr>
          <a:lstStyle/>
          <a:p>
            <a:endParaRPr lang="en-US"/>
          </a:p>
        </p:txBody>
      </p:sp>
      <p:sp>
        <p:nvSpPr>
          <p:cNvPr id="12" name="TextBox 11">
            <a:extLst>
              <a:ext uri="{FF2B5EF4-FFF2-40B4-BE49-F238E27FC236}">
                <a16:creationId xmlns:a16="http://schemas.microsoft.com/office/drawing/2014/main" id="{BDE71933-A52E-4E68-B163-418E6775093A}"/>
              </a:ext>
            </a:extLst>
          </p:cNvPr>
          <p:cNvSpPr txBox="1"/>
          <p:nvPr/>
        </p:nvSpPr>
        <p:spPr>
          <a:xfrm>
            <a:off x="96477" y="6053559"/>
            <a:ext cx="11784936" cy="461665"/>
          </a:xfrm>
          <a:prstGeom prst="rect">
            <a:avLst/>
          </a:prstGeom>
          <a:noFill/>
        </p:spPr>
        <p:txBody>
          <a:bodyPr wrap="square" rtlCol="0">
            <a:spAutoFit/>
          </a:bodyPr>
          <a:lstStyle/>
          <a:p>
            <a:r>
              <a:rPr lang="en-US" sz="2400" b="1" dirty="0"/>
              <a:t>Not a white noise, but non-stationary time series</a:t>
            </a:r>
          </a:p>
        </p:txBody>
      </p:sp>
    </p:spTree>
    <p:extLst>
      <p:ext uri="{BB962C8B-B14F-4D97-AF65-F5344CB8AC3E}">
        <p14:creationId xmlns:p14="http://schemas.microsoft.com/office/powerpoint/2010/main" val="4047283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41F2DA4E-C0E6-4EEB-860E-6003964D5002}"/>
              </a:ext>
            </a:extLst>
          </p:cNvPr>
          <p:cNvGraphicFramePr>
            <a:graphicFrameLocks noGrp="1"/>
          </p:cNvGraphicFramePr>
          <p:nvPr>
            <p:extLst>
              <p:ext uri="{D42A27DB-BD31-4B8C-83A1-F6EECF244321}">
                <p14:modId xmlns:p14="http://schemas.microsoft.com/office/powerpoint/2010/main" val="1161636015"/>
              </p:ext>
            </p:extLst>
          </p:nvPr>
        </p:nvGraphicFramePr>
        <p:xfrm>
          <a:off x="34078" y="114890"/>
          <a:ext cx="12049246" cy="6762108"/>
        </p:xfrm>
        <a:graphic>
          <a:graphicData uri="http://schemas.openxmlformats.org/drawingml/2006/table">
            <a:tbl>
              <a:tblPr firstRow="1" bandRow="1">
                <a:tableStyleId>{5940675A-B579-460E-94D1-54222C63F5DA}</a:tableStyleId>
              </a:tblPr>
              <a:tblGrid>
                <a:gridCol w="407349">
                  <a:extLst>
                    <a:ext uri="{9D8B030D-6E8A-4147-A177-3AD203B41FA5}">
                      <a16:colId xmlns:a16="http://schemas.microsoft.com/office/drawing/2014/main" val="2814634616"/>
                    </a:ext>
                  </a:extLst>
                </a:gridCol>
                <a:gridCol w="5909677">
                  <a:extLst>
                    <a:ext uri="{9D8B030D-6E8A-4147-A177-3AD203B41FA5}">
                      <a16:colId xmlns:a16="http://schemas.microsoft.com/office/drawing/2014/main" val="1760596537"/>
                    </a:ext>
                  </a:extLst>
                </a:gridCol>
                <a:gridCol w="5732220">
                  <a:extLst>
                    <a:ext uri="{9D8B030D-6E8A-4147-A177-3AD203B41FA5}">
                      <a16:colId xmlns:a16="http://schemas.microsoft.com/office/drawing/2014/main" val="2698999505"/>
                    </a:ext>
                  </a:extLst>
                </a:gridCol>
              </a:tblGrid>
              <a:tr h="2245489">
                <a:tc>
                  <a:txBody>
                    <a:bodyPr/>
                    <a:lstStyle/>
                    <a:p>
                      <a:pPr algn="ctr"/>
                      <a:r>
                        <a:rPr lang="en-US" sz="2000" b="1" dirty="0">
                          <a:solidFill>
                            <a:srgbClr val="C00000"/>
                          </a:solidFill>
                        </a:rPr>
                        <a:t>Commercial Group</a:t>
                      </a:r>
                    </a:p>
                  </a:txBody>
                  <a:tcPr vert="vert270"/>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4117326404"/>
                  </a:ext>
                </a:extLst>
              </a:tr>
              <a:tr h="220168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C00000"/>
                          </a:solidFill>
                        </a:rPr>
                        <a:t>Industrial Group</a:t>
                      </a:r>
                    </a:p>
                    <a:p>
                      <a:pPr algn="ctr"/>
                      <a:endParaRPr lang="en-US" dirty="0"/>
                    </a:p>
                  </a:txBody>
                  <a:tcPr vert="vert270"/>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638685029"/>
                  </a:ext>
                </a:extLst>
              </a:tr>
              <a:tr h="23149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C00000"/>
                          </a:solidFill>
                        </a:rPr>
                        <a:t>Irrigation Group</a:t>
                      </a:r>
                    </a:p>
                    <a:p>
                      <a:pPr algn="ctr"/>
                      <a:endParaRPr lang="en-US" dirty="0"/>
                    </a:p>
                  </a:txBody>
                  <a:tcPr vert="vert270"/>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668629718"/>
                  </a:ext>
                </a:extLst>
              </a:tr>
            </a:tbl>
          </a:graphicData>
        </a:graphic>
      </p:graphicFrame>
      <p:pic>
        <p:nvPicPr>
          <p:cNvPr id="7" name="Picture 6">
            <a:extLst>
              <a:ext uri="{FF2B5EF4-FFF2-40B4-BE49-F238E27FC236}">
                <a16:creationId xmlns:a16="http://schemas.microsoft.com/office/drawing/2014/main" id="{1D19FD3B-36CD-4599-950C-7F6DF50CC410}"/>
              </a:ext>
            </a:extLst>
          </p:cNvPr>
          <p:cNvPicPr>
            <a:picLocks noChangeAspect="1"/>
          </p:cNvPicPr>
          <p:nvPr/>
        </p:nvPicPr>
        <p:blipFill>
          <a:blip r:embed="rId3"/>
          <a:stretch>
            <a:fillRect/>
          </a:stretch>
        </p:blipFill>
        <p:spPr>
          <a:xfrm>
            <a:off x="556031" y="162047"/>
            <a:ext cx="5586352" cy="1957831"/>
          </a:xfrm>
          <a:prstGeom prst="rect">
            <a:avLst/>
          </a:prstGeom>
        </p:spPr>
      </p:pic>
      <p:pic>
        <p:nvPicPr>
          <p:cNvPr id="9" name="Picture 8">
            <a:extLst>
              <a:ext uri="{FF2B5EF4-FFF2-40B4-BE49-F238E27FC236}">
                <a16:creationId xmlns:a16="http://schemas.microsoft.com/office/drawing/2014/main" id="{F2195089-6C2F-4F2F-A0B8-A4149C5447D1}"/>
              </a:ext>
            </a:extLst>
          </p:cNvPr>
          <p:cNvPicPr>
            <a:picLocks noChangeAspect="1"/>
          </p:cNvPicPr>
          <p:nvPr/>
        </p:nvPicPr>
        <p:blipFill>
          <a:blip r:embed="rId4"/>
          <a:stretch>
            <a:fillRect/>
          </a:stretch>
        </p:blipFill>
        <p:spPr>
          <a:xfrm>
            <a:off x="526646" y="2424896"/>
            <a:ext cx="5685311" cy="1832981"/>
          </a:xfrm>
          <a:prstGeom prst="rect">
            <a:avLst/>
          </a:prstGeom>
        </p:spPr>
      </p:pic>
      <p:pic>
        <p:nvPicPr>
          <p:cNvPr id="11" name="Picture 10">
            <a:extLst>
              <a:ext uri="{FF2B5EF4-FFF2-40B4-BE49-F238E27FC236}">
                <a16:creationId xmlns:a16="http://schemas.microsoft.com/office/drawing/2014/main" id="{13C57748-0019-4EFD-B421-5696A8684062}"/>
              </a:ext>
            </a:extLst>
          </p:cNvPr>
          <p:cNvPicPr>
            <a:picLocks noChangeAspect="1"/>
          </p:cNvPicPr>
          <p:nvPr/>
        </p:nvPicPr>
        <p:blipFill>
          <a:blip r:embed="rId5"/>
          <a:stretch>
            <a:fillRect/>
          </a:stretch>
        </p:blipFill>
        <p:spPr>
          <a:xfrm>
            <a:off x="526646" y="4706467"/>
            <a:ext cx="5592581" cy="1941640"/>
          </a:xfrm>
          <a:prstGeom prst="rect">
            <a:avLst/>
          </a:prstGeom>
        </p:spPr>
      </p:pic>
      <p:pic>
        <p:nvPicPr>
          <p:cNvPr id="12" name="Picture 2">
            <a:extLst>
              <a:ext uri="{FF2B5EF4-FFF2-40B4-BE49-F238E27FC236}">
                <a16:creationId xmlns:a16="http://schemas.microsoft.com/office/drawing/2014/main" id="{5B0C778E-264E-4C71-85D0-C2A85CC531A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64796" y="145631"/>
            <a:ext cx="5193261" cy="2198897"/>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a:extLst>
              <a:ext uri="{FF2B5EF4-FFF2-40B4-BE49-F238E27FC236}">
                <a16:creationId xmlns:a16="http://schemas.microsoft.com/office/drawing/2014/main" id="{75E14F82-D9B2-45F1-9DAF-260EC6A8E04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43255" y="4571798"/>
            <a:ext cx="5314802" cy="2247900"/>
          </a:xfrm>
          <a:prstGeom prst="rect">
            <a:avLst/>
          </a:prstGeom>
          <a:noFill/>
          <a:extLst>
            <a:ext uri="{909E8E84-426E-40DD-AFC4-6F175D3DCCD1}">
              <a14:hiddenFill xmlns:a14="http://schemas.microsoft.com/office/drawing/2010/main">
                <a:solidFill>
                  <a:srgbClr val="FFFFFF"/>
                </a:solidFill>
              </a14:hiddenFill>
            </a:ext>
          </a:extLst>
        </p:spPr>
      </p:pic>
      <p:pic>
        <p:nvPicPr>
          <p:cNvPr id="8202" name="Picture 10">
            <a:extLst>
              <a:ext uri="{FF2B5EF4-FFF2-40B4-BE49-F238E27FC236}">
                <a16:creationId xmlns:a16="http://schemas.microsoft.com/office/drawing/2014/main" id="{D592151B-0F55-41DF-955F-748E0BE3500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04569" y="2384083"/>
            <a:ext cx="5060786" cy="21593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1342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6">
            <a:extLst>
              <a:ext uri="{FF2B5EF4-FFF2-40B4-BE49-F238E27FC236}">
                <a16:creationId xmlns:a16="http://schemas.microsoft.com/office/drawing/2014/main" id="{6F8F91BD-072C-493A-AB0F-0FCE139E8E40}"/>
              </a:ext>
            </a:extLst>
          </p:cNvPr>
          <p:cNvGraphicFramePr>
            <a:graphicFrameLocks noGrp="1"/>
          </p:cNvGraphicFramePr>
          <p:nvPr>
            <p:extLst>
              <p:ext uri="{D42A27DB-BD31-4B8C-83A1-F6EECF244321}">
                <p14:modId xmlns:p14="http://schemas.microsoft.com/office/powerpoint/2010/main" val="448397946"/>
              </p:ext>
            </p:extLst>
          </p:nvPr>
        </p:nvGraphicFramePr>
        <p:xfrm>
          <a:off x="23792" y="488453"/>
          <a:ext cx="12168206" cy="5507041"/>
        </p:xfrm>
        <a:graphic>
          <a:graphicData uri="http://schemas.openxmlformats.org/drawingml/2006/table">
            <a:tbl>
              <a:tblPr firstRow="1" bandRow="1">
                <a:tableStyleId>{5940675A-B579-460E-94D1-54222C63F5DA}</a:tableStyleId>
              </a:tblPr>
              <a:tblGrid>
                <a:gridCol w="456557">
                  <a:extLst>
                    <a:ext uri="{9D8B030D-6E8A-4147-A177-3AD203B41FA5}">
                      <a16:colId xmlns:a16="http://schemas.microsoft.com/office/drawing/2014/main" val="1018253037"/>
                    </a:ext>
                  </a:extLst>
                </a:gridCol>
                <a:gridCol w="3709686">
                  <a:extLst>
                    <a:ext uri="{9D8B030D-6E8A-4147-A177-3AD203B41FA5}">
                      <a16:colId xmlns:a16="http://schemas.microsoft.com/office/drawing/2014/main" val="1924147811"/>
                    </a:ext>
                  </a:extLst>
                </a:gridCol>
                <a:gridCol w="3981692">
                  <a:extLst>
                    <a:ext uri="{9D8B030D-6E8A-4147-A177-3AD203B41FA5}">
                      <a16:colId xmlns:a16="http://schemas.microsoft.com/office/drawing/2014/main" val="2932213623"/>
                    </a:ext>
                  </a:extLst>
                </a:gridCol>
                <a:gridCol w="4020271">
                  <a:extLst>
                    <a:ext uri="{9D8B030D-6E8A-4147-A177-3AD203B41FA5}">
                      <a16:colId xmlns:a16="http://schemas.microsoft.com/office/drawing/2014/main" val="3210643441"/>
                    </a:ext>
                  </a:extLst>
                </a:gridCol>
              </a:tblGrid>
              <a:tr h="361543">
                <a:tc>
                  <a:txBody>
                    <a:bodyPr/>
                    <a:lstStyle/>
                    <a:p>
                      <a:pPr algn="ctr"/>
                      <a:endParaRPr lang="en-US" dirty="0"/>
                    </a:p>
                  </a:txBody>
                  <a:tcPr/>
                </a:tc>
                <a:tc>
                  <a:txBody>
                    <a:bodyPr/>
                    <a:lstStyle/>
                    <a:p>
                      <a:pPr algn="ctr"/>
                      <a:r>
                        <a:rPr lang="en-US" sz="2000" b="1" dirty="0">
                          <a:solidFill>
                            <a:srgbClr val="C00000"/>
                          </a:solidFill>
                        </a:rPr>
                        <a:t>Single-Family Group</a:t>
                      </a:r>
                    </a:p>
                  </a:txBody>
                  <a:tcPr>
                    <a:solidFill>
                      <a:schemeClr val="accent3">
                        <a:lumMod val="20000"/>
                        <a:lumOff val="80000"/>
                      </a:schemeClr>
                    </a:solidFill>
                  </a:tcPr>
                </a:tc>
                <a:tc>
                  <a:txBody>
                    <a:bodyPr/>
                    <a:lstStyle/>
                    <a:p>
                      <a:pPr algn="ctr"/>
                      <a:r>
                        <a:rPr lang="en-US" sz="2000" b="1" dirty="0">
                          <a:solidFill>
                            <a:srgbClr val="C00000"/>
                          </a:solidFill>
                        </a:rPr>
                        <a:t>Duplex Group</a:t>
                      </a:r>
                    </a:p>
                  </a:txBody>
                  <a:tcPr>
                    <a:solidFill>
                      <a:schemeClr val="accent3">
                        <a:lumMod val="20000"/>
                        <a:lumOff val="80000"/>
                      </a:schemeClr>
                    </a:solidFill>
                  </a:tcPr>
                </a:tc>
                <a:tc>
                  <a:txBody>
                    <a:bodyPr/>
                    <a:lstStyle/>
                    <a:p>
                      <a:pPr algn="ctr"/>
                      <a:r>
                        <a:rPr lang="en-US" sz="2000" b="1" dirty="0">
                          <a:solidFill>
                            <a:srgbClr val="C00000"/>
                          </a:solidFill>
                        </a:rPr>
                        <a:t>Multi-Family Group</a:t>
                      </a:r>
                    </a:p>
                  </a:txBody>
                  <a:tcPr>
                    <a:solidFill>
                      <a:schemeClr val="accent3">
                        <a:lumMod val="20000"/>
                        <a:lumOff val="80000"/>
                      </a:schemeClr>
                    </a:solidFill>
                  </a:tcPr>
                </a:tc>
                <a:extLst>
                  <a:ext uri="{0D108BD9-81ED-4DB2-BD59-A6C34878D82A}">
                    <a16:rowId xmlns:a16="http://schemas.microsoft.com/office/drawing/2014/main" val="2291050457"/>
                  </a:ext>
                </a:extLst>
              </a:tr>
              <a:tr h="658117">
                <a:tc>
                  <a:txBody>
                    <a:bodyPr/>
                    <a:lstStyle/>
                    <a:p>
                      <a:pPr algn="ctr"/>
                      <a:r>
                        <a:rPr lang="en-US" sz="1100" b="1" dirty="0">
                          <a:solidFill>
                            <a:srgbClr val="C00000"/>
                          </a:solidFill>
                        </a:rPr>
                        <a:t>Daily Usage</a:t>
                      </a:r>
                    </a:p>
                  </a:txBody>
                  <a:tcPr vert="vert270"/>
                </a:tc>
                <a:tc rowSpan="4">
                  <a:txBody>
                    <a:bodyPr/>
                    <a:lstStyle/>
                    <a:p>
                      <a:endParaRPr lang="en-US" dirty="0"/>
                    </a:p>
                  </a:txBody>
                  <a:tcPr/>
                </a:tc>
                <a:tc rowSpan="4">
                  <a:txBody>
                    <a:bodyPr/>
                    <a:lstStyle/>
                    <a:p>
                      <a:endParaRPr lang="en-US" dirty="0"/>
                    </a:p>
                  </a:txBody>
                  <a:tcPr/>
                </a:tc>
                <a:tc rowSpan="4">
                  <a:txBody>
                    <a:bodyPr/>
                    <a:lstStyle/>
                    <a:p>
                      <a:endParaRPr lang="en-US" dirty="0"/>
                    </a:p>
                  </a:txBody>
                  <a:tcPr/>
                </a:tc>
                <a:extLst>
                  <a:ext uri="{0D108BD9-81ED-4DB2-BD59-A6C34878D82A}">
                    <a16:rowId xmlns:a16="http://schemas.microsoft.com/office/drawing/2014/main" val="1678758063"/>
                  </a:ext>
                </a:extLst>
              </a:tr>
              <a:tr h="65811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srgbClr val="C00000"/>
                          </a:solidFill>
                        </a:rPr>
                        <a:t>Trend</a:t>
                      </a:r>
                    </a:p>
                  </a:txBody>
                  <a:tcPr vert="vert270"/>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50108322"/>
                  </a:ext>
                </a:extLst>
              </a:tr>
              <a:tr h="65811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dirty="0">
                          <a:solidFill>
                            <a:srgbClr val="C00000"/>
                          </a:solidFill>
                        </a:rPr>
                        <a:t>Seasonal</a:t>
                      </a:r>
                    </a:p>
                    <a:p>
                      <a:pPr algn="ctr"/>
                      <a:endParaRPr lang="en-US" sz="1100" b="1" dirty="0">
                        <a:solidFill>
                          <a:srgbClr val="C00000"/>
                        </a:solidFill>
                      </a:endParaRPr>
                    </a:p>
                  </a:txBody>
                  <a:tcPr vert="vert270"/>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207655126"/>
                  </a:ext>
                </a:extLst>
              </a:tr>
              <a:tr h="499241">
                <a:tc>
                  <a:txBody>
                    <a:bodyPr/>
                    <a:lstStyle/>
                    <a:p>
                      <a:pPr algn="ctr"/>
                      <a:r>
                        <a:rPr lang="en-US" sz="1100" b="1" dirty="0" err="1">
                          <a:solidFill>
                            <a:srgbClr val="C00000"/>
                          </a:solidFill>
                        </a:rPr>
                        <a:t>Resid</a:t>
                      </a:r>
                      <a:endParaRPr lang="en-US" sz="1100" b="1" dirty="0">
                        <a:solidFill>
                          <a:srgbClr val="C00000"/>
                        </a:solidFill>
                      </a:endParaRPr>
                    </a:p>
                  </a:txBody>
                  <a:tcPr vert="vert270"/>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870503493"/>
                  </a:ext>
                </a:extLst>
              </a:tr>
              <a:tr h="2637207">
                <a:tc>
                  <a:txBody>
                    <a:bodyPr/>
                    <a:lstStyle/>
                    <a:p>
                      <a:pPr algn="ct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327696217"/>
                  </a:ext>
                </a:extLst>
              </a:tr>
            </a:tbl>
          </a:graphicData>
        </a:graphic>
      </p:graphicFrame>
      <p:sp>
        <p:nvSpPr>
          <p:cNvPr id="11" name="TextBox 10">
            <a:extLst>
              <a:ext uri="{FF2B5EF4-FFF2-40B4-BE49-F238E27FC236}">
                <a16:creationId xmlns:a16="http://schemas.microsoft.com/office/drawing/2014/main" id="{4132A7E1-ABC7-4E77-897D-B191FE4A8A01}"/>
              </a:ext>
            </a:extLst>
          </p:cNvPr>
          <p:cNvSpPr txBox="1"/>
          <p:nvPr/>
        </p:nvSpPr>
        <p:spPr>
          <a:xfrm>
            <a:off x="5654233" y="2971800"/>
            <a:ext cx="914400" cy="914400"/>
          </a:xfrm>
          <a:prstGeom prst="rect">
            <a:avLst/>
          </a:prstGeom>
          <a:noFill/>
        </p:spPr>
        <p:txBody>
          <a:bodyPr wrap="square" rtlCol="0">
            <a:spAutoFit/>
          </a:bodyPr>
          <a:lstStyle/>
          <a:p>
            <a:endParaRPr lang="en-US"/>
          </a:p>
        </p:txBody>
      </p:sp>
      <p:sp>
        <p:nvSpPr>
          <p:cNvPr id="12" name="TextBox 11">
            <a:extLst>
              <a:ext uri="{FF2B5EF4-FFF2-40B4-BE49-F238E27FC236}">
                <a16:creationId xmlns:a16="http://schemas.microsoft.com/office/drawing/2014/main" id="{BDE71933-A52E-4E68-B163-418E6775093A}"/>
              </a:ext>
            </a:extLst>
          </p:cNvPr>
          <p:cNvSpPr txBox="1"/>
          <p:nvPr/>
        </p:nvSpPr>
        <p:spPr>
          <a:xfrm>
            <a:off x="96477" y="6053559"/>
            <a:ext cx="11784936" cy="461665"/>
          </a:xfrm>
          <a:prstGeom prst="rect">
            <a:avLst/>
          </a:prstGeom>
          <a:noFill/>
        </p:spPr>
        <p:txBody>
          <a:bodyPr wrap="square" rtlCol="0">
            <a:spAutoFit/>
          </a:bodyPr>
          <a:lstStyle/>
          <a:p>
            <a:r>
              <a:rPr lang="en-US" sz="2400" b="1" dirty="0"/>
              <a:t>Not a white noise, but non-stationary time series</a:t>
            </a:r>
          </a:p>
        </p:txBody>
      </p:sp>
      <p:pic>
        <p:nvPicPr>
          <p:cNvPr id="3" name="Picture 2">
            <a:extLst>
              <a:ext uri="{FF2B5EF4-FFF2-40B4-BE49-F238E27FC236}">
                <a16:creationId xmlns:a16="http://schemas.microsoft.com/office/drawing/2014/main" id="{2FD337DF-294F-4BEF-85F0-0E323A5DB301}"/>
              </a:ext>
            </a:extLst>
          </p:cNvPr>
          <p:cNvPicPr>
            <a:picLocks noChangeAspect="1"/>
          </p:cNvPicPr>
          <p:nvPr/>
        </p:nvPicPr>
        <p:blipFill>
          <a:blip r:embed="rId3"/>
          <a:stretch>
            <a:fillRect/>
          </a:stretch>
        </p:blipFill>
        <p:spPr>
          <a:xfrm>
            <a:off x="4222714" y="3383217"/>
            <a:ext cx="3886628" cy="2574143"/>
          </a:xfrm>
          <a:prstGeom prst="rect">
            <a:avLst/>
          </a:prstGeom>
        </p:spPr>
      </p:pic>
      <p:pic>
        <p:nvPicPr>
          <p:cNvPr id="7" name="Picture 6">
            <a:extLst>
              <a:ext uri="{FF2B5EF4-FFF2-40B4-BE49-F238E27FC236}">
                <a16:creationId xmlns:a16="http://schemas.microsoft.com/office/drawing/2014/main" id="{0EEC0FE0-2D87-4166-9B1F-C204E523BA0B}"/>
              </a:ext>
            </a:extLst>
          </p:cNvPr>
          <p:cNvPicPr>
            <a:picLocks noChangeAspect="1"/>
          </p:cNvPicPr>
          <p:nvPr/>
        </p:nvPicPr>
        <p:blipFill>
          <a:blip r:embed="rId4"/>
          <a:stretch>
            <a:fillRect/>
          </a:stretch>
        </p:blipFill>
        <p:spPr>
          <a:xfrm>
            <a:off x="8237689" y="3439922"/>
            <a:ext cx="3898369" cy="2538404"/>
          </a:xfrm>
          <a:prstGeom prst="rect">
            <a:avLst/>
          </a:prstGeom>
        </p:spPr>
      </p:pic>
      <p:pic>
        <p:nvPicPr>
          <p:cNvPr id="13" name="Picture 12">
            <a:extLst>
              <a:ext uri="{FF2B5EF4-FFF2-40B4-BE49-F238E27FC236}">
                <a16:creationId xmlns:a16="http://schemas.microsoft.com/office/drawing/2014/main" id="{3D2E255B-422C-4B92-8B68-CD3B2B0EC041}"/>
              </a:ext>
            </a:extLst>
          </p:cNvPr>
          <p:cNvPicPr>
            <a:picLocks noChangeAspect="1"/>
          </p:cNvPicPr>
          <p:nvPr/>
        </p:nvPicPr>
        <p:blipFill>
          <a:blip r:embed="rId5"/>
          <a:stretch>
            <a:fillRect/>
          </a:stretch>
        </p:blipFill>
        <p:spPr>
          <a:xfrm>
            <a:off x="491891" y="3439922"/>
            <a:ext cx="3677339" cy="2358994"/>
          </a:xfrm>
          <a:prstGeom prst="rect">
            <a:avLst/>
          </a:prstGeom>
        </p:spPr>
      </p:pic>
      <p:pic>
        <p:nvPicPr>
          <p:cNvPr id="15" name="Picture 14">
            <a:extLst>
              <a:ext uri="{FF2B5EF4-FFF2-40B4-BE49-F238E27FC236}">
                <a16:creationId xmlns:a16="http://schemas.microsoft.com/office/drawing/2014/main" id="{6A074EAC-5157-4A53-8751-24275F323B78}"/>
              </a:ext>
            </a:extLst>
          </p:cNvPr>
          <p:cNvPicPr>
            <a:picLocks noChangeAspect="1"/>
          </p:cNvPicPr>
          <p:nvPr/>
        </p:nvPicPr>
        <p:blipFill>
          <a:blip r:embed="rId6"/>
          <a:stretch>
            <a:fillRect/>
          </a:stretch>
        </p:blipFill>
        <p:spPr>
          <a:xfrm>
            <a:off x="491892" y="925974"/>
            <a:ext cx="3638896" cy="2358993"/>
          </a:xfrm>
          <a:prstGeom prst="rect">
            <a:avLst/>
          </a:prstGeom>
        </p:spPr>
      </p:pic>
      <p:pic>
        <p:nvPicPr>
          <p:cNvPr id="17" name="Picture 16">
            <a:extLst>
              <a:ext uri="{FF2B5EF4-FFF2-40B4-BE49-F238E27FC236}">
                <a16:creationId xmlns:a16="http://schemas.microsoft.com/office/drawing/2014/main" id="{E85F20AB-27BF-49A7-AA8F-1A4DD5C84209}"/>
              </a:ext>
            </a:extLst>
          </p:cNvPr>
          <p:cNvPicPr>
            <a:picLocks noChangeAspect="1"/>
          </p:cNvPicPr>
          <p:nvPr/>
        </p:nvPicPr>
        <p:blipFill>
          <a:blip r:embed="rId7"/>
          <a:stretch>
            <a:fillRect/>
          </a:stretch>
        </p:blipFill>
        <p:spPr>
          <a:xfrm>
            <a:off x="4230955" y="925974"/>
            <a:ext cx="3934984" cy="2332557"/>
          </a:xfrm>
          <a:prstGeom prst="rect">
            <a:avLst/>
          </a:prstGeom>
        </p:spPr>
      </p:pic>
      <p:pic>
        <p:nvPicPr>
          <p:cNvPr id="19" name="Picture 18">
            <a:extLst>
              <a:ext uri="{FF2B5EF4-FFF2-40B4-BE49-F238E27FC236}">
                <a16:creationId xmlns:a16="http://schemas.microsoft.com/office/drawing/2014/main" id="{1ED8C7A5-9F2C-41C0-8D34-65EDD41A843F}"/>
              </a:ext>
            </a:extLst>
          </p:cNvPr>
          <p:cNvPicPr>
            <a:picLocks noChangeAspect="1"/>
          </p:cNvPicPr>
          <p:nvPr/>
        </p:nvPicPr>
        <p:blipFill>
          <a:blip r:embed="rId8"/>
          <a:stretch>
            <a:fillRect/>
          </a:stretch>
        </p:blipFill>
        <p:spPr>
          <a:xfrm>
            <a:off x="8226115" y="925974"/>
            <a:ext cx="3930519" cy="2332557"/>
          </a:xfrm>
          <a:prstGeom prst="rect">
            <a:avLst/>
          </a:prstGeom>
        </p:spPr>
      </p:pic>
    </p:spTree>
    <p:extLst>
      <p:ext uri="{BB962C8B-B14F-4D97-AF65-F5344CB8AC3E}">
        <p14:creationId xmlns:p14="http://schemas.microsoft.com/office/powerpoint/2010/main" val="27064019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41F2DA4E-C0E6-4EEB-860E-6003964D5002}"/>
              </a:ext>
            </a:extLst>
          </p:cNvPr>
          <p:cNvGraphicFramePr>
            <a:graphicFrameLocks noGrp="1"/>
          </p:cNvGraphicFramePr>
          <p:nvPr>
            <p:extLst>
              <p:ext uri="{D42A27DB-BD31-4B8C-83A1-F6EECF244321}">
                <p14:modId xmlns:p14="http://schemas.microsoft.com/office/powerpoint/2010/main" val="2399580739"/>
              </p:ext>
            </p:extLst>
          </p:nvPr>
        </p:nvGraphicFramePr>
        <p:xfrm>
          <a:off x="57873" y="119607"/>
          <a:ext cx="12049246" cy="6643869"/>
        </p:xfrm>
        <a:graphic>
          <a:graphicData uri="http://schemas.openxmlformats.org/drawingml/2006/table">
            <a:tbl>
              <a:tblPr firstRow="1" bandRow="1">
                <a:tableStyleId>{5940675A-B579-460E-94D1-54222C63F5DA}</a:tableStyleId>
              </a:tblPr>
              <a:tblGrid>
                <a:gridCol w="407349">
                  <a:extLst>
                    <a:ext uri="{9D8B030D-6E8A-4147-A177-3AD203B41FA5}">
                      <a16:colId xmlns:a16="http://schemas.microsoft.com/office/drawing/2014/main" val="2814634616"/>
                    </a:ext>
                  </a:extLst>
                </a:gridCol>
                <a:gridCol w="6363841">
                  <a:extLst>
                    <a:ext uri="{9D8B030D-6E8A-4147-A177-3AD203B41FA5}">
                      <a16:colId xmlns:a16="http://schemas.microsoft.com/office/drawing/2014/main" val="1760596537"/>
                    </a:ext>
                  </a:extLst>
                </a:gridCol>
                <a:gridCol w="5278056">
                  <a:extLst>
                    <a:ext uri="{9D8B030D-6E8A-4147-A177-3AD203B41FA5}">
                      <a16:colId xmlns:a16="http://schemas.microsoft.com/office/drawing/2014/main" val="2698999505"/>
                    </a:ext>
                  </a:extLst>
                </a:gridCol>
              </a:tblGrid>
              <a:tr h="2245489">
                <a:tc>
                  <a:txBody>
                    <a:bodyPr/>
                    <a:lstStyle/>
                    <a:p>
                      <a:pPr algn="ctr"/>
                      <a:r>
                        <a:rPr lang="en-US" sz="2000" b="1" dirty="0">
                          <a:solidFill>
                            <a:srgbClr val="C00000"/>
                          </a:solidFill>
                        </a:rPr>
                        <a:t>Single-Family Group</a:t>
                      </a:r>
                    </a:p>
                  </a:txBody>
                  <a:tcPr vert="vert270"/>
                </a:tc>
                <a:tc>
                  <a:txBody>
                    <a:bodyPr/>
                    <a:lstStyle/>
                    <a:p>
                      <a:pPr algn="ctr"/>
                      <a:endParaRPr lang="en-US" dirty="0"/>
                    </a:p>
                  </a:txBody>
                  <a:tcPr/>
                </a:tc>
                <a:tc>
                  <a:txBody>
                    <a:bodyPr/>
                    <a:lstStyle/>
                    <a:p>
                      <a:endParaRPr lang="en-US" dirty="0"/>
                    </a:p>
                  </a:txBody>
                  <a:tcPr/>
                </a:tc>
                <a:extLst>
                  <a:ext uri="{0D108BD9-81ED-4DB2-BD59-A6C34878D82A}">
                    <a16:rowId xmlns:a16="http://schemas.microsoft.com/office/drawing/2014/main" val="4117326404"/>
                  </a:ext>
                </a:extLst>
              </a:tr>
              <a:tr h="20834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C00000"/>
                          </a:solidFill>
                        </a:rPr>
                        <a:t>Duplex Group</a:t>
                      </a:r>
                    </a:p>
                    <a:p>
                      <a:pPr algn="ctr"/>
                      <a:endParaRPr lang="en-US" dirty="0"/>
                    </a:p>
                  </a:txBody>
                  <a:tcPr vert="vert270"/>
                </a:tc>
                <a:tc>
                  <a:txBody>
                    <a:bodyPr/>
                    <a:lstStyle/>
                    <a:p>
                      <a:pPr algn="ctr"/>
                      <a:endParaRPr lang="en-US" dirty="0"/>
                    </a:p>
                  </a:txBody>
                  <a:tcPr/>
                </a:tc>
                <a:tc>
                  <a:txBody>
                    <a:bodyPr/>
                    <a:lstStyle/>
                    <a:p>
                      <a:endParaRPr lang="en-US" dirty="0"/>
                    </a:p>
                  </a:txBody>
                  <a:tcPr/>
                </a:tc>
                <a:extLst>
                  <a:ext uri="{0D108BD9-81ED-4DB2-BD59-A6C34878D82A}">
                    <a16:rowId xmlns:a16="http://schemas.microsoft.com/office/drawing/2014/main" val="3638685029"/>
                  </a:ext>
                </a:extLst>
              </a:tr>
              <a:tr h="231493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C00000"/>
                          </a:solidFill>
                        </a:rPr>
                        <a:t>Multi-Family Group</a:t>
                      </a:r>
                    </a:p>
                    <a:p>
                      <a:pPr algn="ctr"/>
                      <a:endParaRPr lang="en-US" dirty="0"/>
                    </a:p>
                  </a:txBody>
                  <a:tcPr vert="vert270"/>
                </a:tc>
                <a:tc>
                  <a:txBody>
                    <a:bodyPr/>
                    <a:lstStyle/>
                    <a:p>
                      <a:pPr algn="ctr"/>
                      <a:endParaRPr lang="en-US" dirty="0"/>
                    </a:p>
                  </a:txBody>
                  <a:tcPr/>
                </a:tc>
                <a:tc>
                  <a:txBody>
                    <a:bodyPr/>
                    <a:lstStyle/>
                    <a:p>
                      <a:endParaRPr lang="en-US" dirty="0"/>
                    </a:p>
                  </a:txBody>
                  <a:tcPr/>
                </a:tc>
                <a:extLst>
                  <a:ext uri="{0D108BD9-81ED-4DB2-BD59-A6C34878D82A}">
                    <a16:rowId xmlns:a16="http://schemas.microsoft.com/office/drawing/2014/main" val="1668629718"/>
                  </a:ext>
                </a:extLst>
              </a:tr>
            </a:tbl>
          </a:graphicData>
        </a:graphic>
      </p:graphicFrame>
      <p:pic>
        <p:nvPicPr>
          <p:cNvPr id="3" name="Picture 2">
            <a:extLst>
              <a:ext uri="{FF2B5EF4-FFF2-40B4-BE49-F238E27FC236}">
                <a16:creationId xmlns:a16="http://schemas.microsoft.com/office/drawing/2014/main" id="{12B51441-E25D-476D-9AE9-DFFB03C1A7B3}"/>
              </a:ext>
            </a:extLst>
          </p:cNvPr>
          <p:cNvPicPr>
            <a:picLocks noChangeAspect="1"/>
          </p:cNvPicPr>
          <p:nvPr/>
        </p:nvPicPr>
        <p:blipFill>
          <a:blip r:embed="rId3"/>
          <a:stretch>
            <a:fillRect/>
          </a:stretch>
        </p:blipFill>
        <p:spPr>
          <a:xfrm>
            <a:off x="572994" y="2375269"/>
            <a:ext cx="6251060" cy="2040473"/>
          </a:xfrm>
          <a:prstGeom prst="rect">
            <a:avLst/>
          </a:prstGeom>
        </p:spPr>
      </p:pic>
      <p:pic>
        <p:nvPicPr>
          <p:cNvPr id="5" name="Picture 4">
            <a:extLst>
              <a:ext uri="{FF2B5EF4-FFF2-40B4-BE49-F238E27FC236}">
                <a16:creationId xmlns:a16="http://schemas.microsoft.com/office/drawing/2014/main" id="{96EB298D-4C49-4C09-A6D3-F108FA792AE6}"/>
              </a:ext>
            </a:extLst>
          </p:cNvPr>
          <p:cNvPicPr>
            <a:picLocks noChangeAspect="1"/>
          </p:cNvPicPr>
          <p:nvPr/>
        </p:nvPicPr>
        <p:blipFill>
          <a:blip r:embed="rId4"/>
          <a:stretch>
            <a:fillRect/>
          </a:stretch>
        </p:blipFill>
        <p:spPr>
          <a:xfrm>
            <a:off x="505602" y="4548852"/>
            <a:ext cx="6240967" cy="2143752"/>
          </a:xfrm>
          <a:prstGeom prst="rect">
            <a:avLst/>
          </a:prstGeom>
        </p:spPr>
      </p:pic>
      <p:pic>
        <p:nvPicPr>
          <p:cNvPr id="10" name="Picture 9">
            <a:extLst>
              <a:ext uri="{FF2B5EF4-FFF2-40B4-BE49-F238E27FC236}">
                <a16:creationId xmlns:a16="http://schemas.microsoft.com/office/drawing/2014/main" id="{5DA46DD5-AB45-4450-B50D-6717D7EEA9EC}"/>
              </a:ext>
            </a:extLst>
          </p:cNvPr>
          <p:cNvPicPr>
            <a:picLocks noChangeAspect="1"/>
          </p:cNvPicPr>
          <p:nvPr/>
        </p:nvPicPr>
        <p:blipFill>
          <a:blip r:embed="rId5"/>
          <a:stretch>
            <a:fillRect/>
          </a:stretch>
        </p:blipFill>
        <p:spPr>
          <a:xfrm>
            <a:off x="505603" y="168371"/>
            <a:ext cx="6318451" cy="2140783"/>
          </a:xfrm>
          <a:prstGeom prst="rect">
            <a:avLst/>
          </a:prstGeom>
        </p:spPr>
      </p:pic>
      <p:pic>
        <p:nvPicPr>
          <p:cNvPr id="4100" name="Picture 4">
            <a:extLst>
              <a:ext uri="{FF2B5EF4-FFF2-40B4-BE49-F238E27FC236}">
                <a16:creationId xmlns:a16="http://schemas.microsoft.com/office/drawing/2014/main" id="{E2228EC8-B7B0-4F2A-B521-EB5218FA4D7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56036" y="2408763"/>
            <a:ext cx="4819101" cy="2040473"/>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B6A10100-4DD8-49A4-AEB5-74E0903135C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45744" y="4496736"/>
            <a:ext cx="5162199" cy="2185745"/>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ECFA475A-8771-4A61-8C30-15CC84D8511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46233" y="138660"/>
            <a:ext cx="4611758" cy="2222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76733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9338</TotalTime>
  <Words>2022</Words>
  <Application>Microsoft Office PowerPoint</Application>
  <PresentationFormat>Widescreen</PresentationFormat>
  <Paragraphs>319</Paragraphs>
  <Slides>22</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Helvetica Neue</vt:lpstr>
      <vt:lpstr>Office Theme</vt:lpstr>
      <vt:lpstr>How Did the COVID-Pandemic Impact Water Usage in Long Beach, CA?</vt:lpstr>
      <vt:lpstr>Status Qua</vt:lpstr>
      <vt:lpstr>Key Findings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Much Water Used in each Month?   (based on the Records of Water Meter )</vt:lpstr>
      <vt:lpstr>How Much Water Used in each Month?   </vt:lpstr>
      <vt:lpstr>How Much Water Used in each Month?   </vt:lpstr>
      <vt:lpstr>How Much Water Used in each Month?   </vt:lpstr>
      <vt:lpstr>How Much Water Used in each Month?   </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Ensieh Bahrami</dc:creator>
  <cp:lastModifiedBy>Ensieh Bahrami</cp:lastModifiedBy>
  <cp:revision>192</cp:revision>
  <dcterms:created xsi:type="dcterms:W3CDTF">2021-01-19T04:36:11Z</dcterms:created>
  <dcterms:modified xsi:type="dcterms:W3CDTF">2021-06-29T09:31:33Z</dcterms:modified>
</cp:coreProperties>
</file>

<file path=docProps/thumbnail.jpeg>
</file>